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59" r:id="rId3"/>
    <p:sldId id="260" r:id="rId4"/>
    <p:sldId id="261" r:id="rId5"/>
    <p:sldId id="262" r:id="rId6"/>
    <p:sldId id="340" r:id="rId7"/>
    <p:sldId id="263" r:id="rId8"/>
    <p:sldId id="341" r:id="rId9"/>
    <p:sldId id="264"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342" r:id="rId25"/>
    <p:sldId id="343" r:id="rId26"/>
    <p:sldId id="344" r:id="rId27"/>
    <p:sldId id="337" r:id="rId28"/>
    <p:sldId id="284" r:id="rId29"/>
    <p:sldId id="285" r:id="rId30"/>
    <p:sldId id="286" r:id="rId31"/>
    <p:sldId id="287" r:id="rId32"/>
    <p:sldId id="288" r:id="rId33"/>
    <p:sldId id="289" r:id="rId34"/>
    <p:sldId id="290" r:id="rId35"/>
    <p:sldId id="291" r:id="rId36"/>
    <p:sldId id="294" r:id="rId37"/>
    <p:sldId id="345" r:id="rId38"/>
    <p:sldId id="346" r:id="rId39"/>
    <p:sldId id="292" r:id="rId40"/>
    <p:sldId id="295" r:id="rId41"/>
    <p:sldId id="296" r:id="rId42"/>
    <p:sldId id="297" r:id="rId43"/>
    <p:sldId id="347" r:id="rId44"/>
    <p:sldId id="349" r:id="rId45"/>
    <p:sldId id="300" r:id="rId46"/>
    <p:sldId id="301" r:id="rId47"/>
    <p:sldId id="326" r:id="rId48"/>
    <p:sldId id="303" r:id="rId49"/>
    <p:sldId id="304" r:id="rId50"/>
    <p:sldId id="333" r:id="rId51"/>
    <p:sldId id="335" r:id="rId52"/>
    <p:sldId id="338" r:id="rId53"/>
    <p:sldId id="327" r:id="rId54"/>
    <p:sldId id="351" r:id="rId55"/>
    <p:sldId id="309" r:id="rId56"/>
    <p:sldId id="310" r:id="rId57"/>
    <p:sldId id="311" r:id="rId58"/>
    <p:sldId id="339" r:id="rId59"/>
    <p:sldId id="313" r:id="rId60"/>
    <p:sldId id="352" r:id="rId61"/>
    <p:sldId id="314" r:id="rId62"/>
    <p:sldId id="353" r:id="rId63"/>
    <p:sldId id="317" r:id="rId64"/>
    <p:sldId id="318" r:id="rId65"/>
    <p:sldId id="319" r:id="rId66"/>
    <p:sldId id="357" r:id="rId67"/>
    <p:sldId id="358" r:id="rId68"/>
    <p:sldId id="321" r:id="rId69"/>
    <p:sldId id="328" r:id="rId70"/>
    <p:sldId id="329" r:id="rId71"/>
    <p:sldId id="330" r:id="rId72"/>
    <p:sldId id="331" r:id="rId73"/>
    <p:sldId id="332" r:id="rId74"/>
    <p:sldId id="323" r:id="rId75"/>
    <p:sldId id="25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851" autoAdjust="0"/>
    <p:restoredTop sz="86328" autoAdjust="0"/>
  </p:normalViewPr>
  <p:slideViewPr>
    <p:cSldViewPr snapToGrid="0">
      <p:cViewPr>
        <p:scale>
          <a:sx n="110" d="100"/>
          <a:sy n="110" d="100"/>
        </p:scale>
        <p:origin x="-1260"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1" d="100"/>
        <a:sy n="71" d="100"/>
      </p:scale>
      <p:origin x="0" y="76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01EDA-DC75-4A73-91F9-A614F1C70FD8}" type="datetimeFigureOut">
              <a:rPr lang="en-US" smtClean="0"/>
              <a:pPr/>
              <a:t>8/25/2015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3CCAA-CE40-4A50-88F3-7F779C74430A}" type="slidenum">
              <a:rPr lang="en-US" smtClean="0"/>
              <a:pPr/>
              <a:t>‹#›</a:t>
            </a:fld>
            <a:endParaRPr lang="en-US"/>
          </a:p>
        </p:txBody>
      </p:sp>
    </p:spTree>
    <p:extLst>
      <p:ext uri="{BB962C8B-B14F-4D97-AF65-F5344CB8AC3E}">
        <p14:creationId xmlns:p14="http://schemas.microsoft.com/office/powerpoint/2010/main" val="386761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E3CCAA-CE40-4A50-88F3-7F779C74430A}" type="slidenum">
              <a:rPr lang="en-US" smtClean="0"/>
              <a:pPr/>
              <a:t>11</a:t>
            </a:fld>
            <a:endParaRPr lang="en-US"/>
          </a:p>
        </p:txBody>
      </p:sp>
    </p:spTree>
    <p:extLst>
      <p:ext uri="{BB962C8B-B14F-4D97-AF65-F5344CB8AC3E}">
        <p14:creationId xmlns:p14="http://schemas.microsoft.com/office/powerpoint/2010/main" val="391391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pitchFamily="34" charset="0"/>
                <a:ea typeface="MS PGothic" pitchFamily="34" charset="-128"/>
              </a:defRPr>
            </a:lvl1pPr>
            <a:lvl2pPr marL="702756" indent="-270291" eaLnBrk="0" hangingPunct="0">
              <a:defRPr sz="2300">
                <a:solidFill>
                  <a:schemeClr val="tx1"/>
                </a:solidFill>
                <a:latin typeface="Calibri" pitchFamily="34" charset="0"/>
                <a:ea typeface="MS PGothic" pitchFamily="34" charset="-128"/>
              </a:defRPr>
            </a:lvl2pPr>
            <a:lvl3pPr marL="1081164" indent="-216233" eaLnBrk="0" hangingPunct="0">
              <a:defRPr sz="2300">
                <a:solidFill>
                  <a:schemeClr val="tx1"/>
                </a:solidFill>
                <a:latin typeface="Calibri" pitchFamily="34" charset="0"/>
                <a:ea typeface="MS PGothic" pitchFamily="34" charset="-128"/>
              </a:defRPr>
            </a:lvl3pPr>
            <a:lvl4pPr marL="1513629" indent="-216233" eaLnBrk="0" hangingPunct="0">
              <a:defRPr sz="2300">
                <a:solidFill>
                  <a:schemeClr val="tx1"/>
                </a:solidFill>
                <a:latin typeface="Calibri" pitchFamily="34" charset="0"/>
                <a:ea typeface="MS PGothic" pitchFamily="34" charset="-128"/>
              </a:defRPr>
            </a:lvl4pPr>
            <a:lvl5pPr marL="1946095" indent="-216233" eaLnBrk="0" hangingPunct="0">
              <a:defRPr sz="2300">
                <a:solidFill>
                  <a:schemeClr val="tx1"/>
                </a:solidFill>
                <a:latin typeface="Calibri" pitchFamily="34" charset="0"/>
                <a:ea typeface="MS PGothic" pitchFamily="34" charset="-128"/>
              </a:defRPr>
            </a:lvl5pPr>
            <a:lvl6pPr marL="2378560" indent="-216233" eaLnBrk="0" fontAlgn="base" hangingPunct="0">
              <a:spcBef>
                <a:spcPct val="0"/>
              </a:spcBef>
              <a:spcAft>
                <a:spcPct val="0"/>
              </a:spcAft>
              <a:defRPr sz="2300">
                <a:solidFill>
                  <a:schemeClr val="tx1"/>
                </a:solidFill>
                <a:latin typeface="Calibri" pitchFamily="34" charset="0"/>
                <a:ea typeface="MS PGothic" pitchFamily="34" charset="-128"/>
              </a:defRPr>
            </a:lvl6pPr>
            <a:lvl7pPr marL="2811026" indent="-216233" eaLnBrk="0" fontAlgn="base" hangingPunct="0">
              <a:spcBef>
                <a:spcPct val="0"/>
              </a:spcBef>
              <a:spcAft>
                <a:spcPct val="0"/>
              </a:spcAft>
              <a:defRPr sz="2300">
                <a:solidFill>
                  <a:schemeClr val="tx1"/>
                </a:solidFill>
                <a:latin typeface="Calibri" pitchFamily="34" charset="0"/>
                <a:ea typeface="MS PGothic" pitchFamily="34" charset="-128"/>
              </a:defRPr>
            </a:lvl7pPr>
            <a:lvl8pPr marL="3243491" indent="-216233" eaLnBrk="0" fontAlgn="base" hangingPunct="0">
              <a:spcBef>
                <a:spcPct val="0"/>
              </a:spcBef>
              <a:spcAft>
                <a:spcPct val="0"/>
              </a:spcAft>
              <a:defRPr sz="2300">
                <a:solidFill>
                  <a:schemeClr val="tx1"/>
                </a:solidFill>
                <a:latin typeface="Calibri" pitchFamily="34" charset="0"/>
                <a:ea typeface="MS PGothic" pitchFamily="34" charset="-128"/>
              </a:defRPr>
            </a:lvl8pPr>
            <a:lvl9pPr marL="3675957" indent="-216233" eaLnBrk="0" fontAlgn="base" hangingPunct="0">
              <a:spcBef>
                <a:spcPct val="0"/>
              </a:spcBef>
              <a:spcAft>
                <a:spcPct val="0"/>
              </a:spcAft>
              <a:defRPr sz="2300">
                <a:solidFill>
                  <a:schemeClr val="tx1"/>
                </a:solidFill>
                <a:latin typeface="Calibri" pitchFamily="34" charset="0"/>
                <a:ea typeface="MS PGothic" pitchFamily="34" charset="-128"/>
              </a:defRPr>
            </a:lvl9pPr>
          </a:lstStyle>
          <a:p>
            <a:pPr eaLnBrk="1" hangingPunct="1"/>
            <a:fld id="{3A16437E-497B-4240-982C-36738E30AE3A}" type="slidenum">
              <a:rPr lang="en-US" altLang="en-US" sz="1200"/>
              <a:pPr eaLnBrk="1" hangingPunct="1"/>
              <a:t>23</a:t>
            </a:fld>
            <a:endParaRPr lang="en-US" altLang="en-US" sz="1200"/>
          </a:p>
        </p:txBody>
      </p:sp>
    </p:spTree>
    <p:extLst>
      <p:ext uri="{BB962C8B-B14F-4D97-AF65-F5344CB8AC3E}">
        <p14:creationId xmlns:p14="http://schemas.microsoft.com/office/powerpoint/2010/main" val="425132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pitchFamily="34" charset="0"/>
                <a:ea typeface="MS PGothic" pitchFamily="34" charset="-128"/>
              </a:defRPr>
            </a:lvl1pPr>
            <a:lvl2pPr marL="702756" indent="-270291" eaLnBrk="0" hangingPunct="0">
              <a:defRPr sz="2300">
                <a:solidFill>
                  <a:schemeClr val="tx1"/>
                </a:solidFill>
                <a:latin typeface="Calibri" pitchFamily="34" charset="0"/>
                <a:ea typeface="MS PGothic" pitchFamily="34" charset="-128"/>
              </a:defRPr>
            </a:lvl2pPr>
            <a:lvl3pPr marL="1081164" indent="-216233" eaLnBrk="0" hangingPunct="0">
              <a:defRPr sz="2300">
                <a:solidFill>
                  <a:schemeClr val="tx1"/>
                </a:solidFill>
                <a:latin typeface="Calibri" pitchFamily="34" charset="0"/>
                <a:ea typeface="MS PGothic" pitchFamily="34" charset="-128"/>
              </a:defRPr>
            </a:lvl3pPr>
            <a:lvl4pPr marL="1513629" indent="-216233" eaLnBrk="0" hangingPunct="0">
              <a:defRPr sz="2300">
                <a:solidFill>
                  <a:schemeClr val="tx1"/>
                </a:solidFill>
                <a:latin typeface="Calibri" pitchFamily="34" charset="0"/>
                <a:ea typeface="MS PGothic" pitchFamily="34" charset="-128"/>
              </a:defRPr>
            </a:lvl4pPr>
            <a:lvl5pPr marL="1946095" indent="-216233" eaLnBrk="0" hangingPunct="0">
              <a:defRPr sz="2300">
                <a:solidFill>
                  <a:schemeClr val="tx1"/>
                </a:solidFill>
                <a:latin typeface="Calibri" pitchFamily="34" charset="0"/>
                <a:ea typeface="MS PGothic" pitchFamily="34" charset="-128"/>
              </a:defRPr>
            </a:lvl5pPr>
            <a:lvl6pPr marL="2378560" indent="-216233" eaLnBrk="0" fontAlgn="base" hangingPunct="0">
              <a:spcBef>
                <a:spcPct val="0"/>
              </a:spcBef>
              <a:spcAft>
                <a:spcPct val="0"/>
              </a:spcAft>
              <a:defRPr sz="2300">
                <a:solidFill>
                  <a:schemeClr val="tx1"/>
                </a:solidFill>
                <a:latin typeface="Calibri" pitchFamily="34" charset="0"/>
                <a:ea typeface="MS PGothic" pitchFamily="34" charset="-128"/>
              </a:defRPr>
            </a:lvl6pPr>
            <a:lvl7pPr marL="2811026" indent="-216233" eaLnBrk="0" fontAlgn="base" hangingPunct="0">
              <a:spcBef>
                <a:spcPct val="0"/>
              </a:spcBef>
              <a:spcAft>
                <a:spcPct val="0"/>
              </a:spcAft>
              <a:defRPr sz="2300">
                <a:solidFill>
                  <a:schemeClr val="tx1"/>
                </a:solidFill>
                <a:latin typeface="Calibri" pitchFamily="34" charset="0"/>
                <a:ea typeface="MS PGothic" pitchFamily="34" charset="-128"/>
              </a:defRPr>
            </a:lvl7pPr>
            <a:lvl8pPr marL="3243491" indent="-216233" eaLnBrk="0" fontAlgn="base" hangingPunct="0">
              <a:spcBef>
                <a:spcPct val="0"/>
              </a:spcBef>
              <a:spcAft>
                <a:spcPct val="0"/>
              </a:spcAft>
              <a:defRPr sz="2300">
                <a:solidFill>
                  <a:schemeClr val="tx1"/>
                </a:solidFill>
                <a:latin typeface="Calibri" pitchFamily="34" charset="0"/>
                <a:ea typeface="MS PGothic" pitchFamily="34" charset="-128"/>
              </a:defRPr>
            </a:lvl8pPr>
            <a:lvl9pPr marL="3675957" indent="-216233" eaLnBrk="0" fontAlgn="base" hangingPunct="0">
              <a:spcBef>
                <a:spcPct val="0"/>
              </a:spcBef>
              <a:spcAft>
                <a:spcPct val="0"/>
              </a:spcAft>
              <a:defRPr sz="2300">
                <a:solidFill>
                  <a:schemeClr val="tx1"/>
                </a:solidFill>
                <a:latin typeface="Calibri" pitchFamily="34" charset="0"/>
                <a:ea typeface="MS PGothic" pitchFamily="34" charset="-128"/>
              </a:defRPr>
            </a:lvl9pPr>
          </a:lstStyle>
          <a:p>
            <a:pPr eaLnBrk="1" hangingPunct="1"/>
            <a:fld id="{E6C4C2F2-748B-4EE2-A31E-8363F3ABD624}" type="slidenum">
              <a:rPr lang="en-US" altLang="en-US" sz="1200"/>
              <a:pPr eaLnBrk="1" hangingPunct="1"/>
              <a:t>75</a:t>
            </a:fld>
            <a:endParaRPr lang="en-US" altLang="en-US" sz="1200"/>
          </a:p>
        </p:txBody>
      </p:sp>
    </p:spTree>
    <p:extLst>
      <p:ext uri="{BB962C8B-B14F-4D97-AF65-F5344CB8AC3E}">
        <p14:creationId xmlns:p14="http://schemas.microsoft.com/office/powerpoint/2010/main" val="2337062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6474336"/>
            <a:ext cx="12192000" cy="3836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008545"/>
            <a:ext cx="9144000" cy="2832395"/>
          </a:xfrm>
        </p:spPr>
        <p:txBody>
          <a:bodyPr anchor="b"/>
          <a:lstStyle>
            <a:lvl1pPr algn="l">
              <a:defRPr sz="5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4916245"/>
            <a:ext cx="9144000" cy="1227738"/>
          </a:xfrm>
        </p:spPr>
        <p:txBody>
          <a:bodyPr>
            <a:normAutofit/>
          </a:bodyPr>
          <a:lstStyle>
            <a:lvl1pPr marL="0" indent="0" algn="l">
              <a:buNone/>
              <a:defRPr sz="20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720163" y="7456384"/>
            <a:ext cx="1596513" cy="231263"/>
          </a:xfrm>
        </p:spPr>
        <p:txBody>
          <a:bodyPr/>
          <a:lstStyle/>
          <a:p>
            <a:fld id="{0E083368-FA6B-43BE-BACB-BFCE323C1E83}" type="datetime1">
              <a:rPr lang="en-US" smtClean="0"/>
              <a:pPr/>
              <a:t>8/25/2015</a:t>
            </a:fld>
            <a:endParaRPr lang="en-US"/>
          </a:p>
        </p:txBody>
      </p:sp>
      <p:sp>
        <p:nvSpPr>
          <p:cNvPr id="5" name="Footer Placeholder 4"/>
          <p:cNvSpPr>
            <a:spLocks noGrp="1"/>
          </p:cNvSpPr>
          <p:nvPr>
            <p:ph type="ftr" sz="quarter" idx="11"/>
          </p:nvPr>
        </p:nvSpPr>
        <p:spPr>
          <a:xfrm>
            <a:off x="1524000" y="6474337"/>
            <a:ext cx="9144000" cy="268030"/>
          </a:xfrm>
        </p:spPr>
        <p:txBody>
          <a:bodyPr/>
          <a:lstStyle>
            <a:lvl1pPr algn="ctr">
              <a:defRPr/>
            </a:lvl1p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a:xfrm>
            <a:off x="11139948" y="7456384"/>
            <a:ext cx="589936" cy="231263"/>
          </a:xfrm>
        </p:spPr>
        <p:txBody>
          <a:bodyPr/>
          <a:lstStyle/>
          <a:p>
            <a:fld id="{A896850E-5992-4409-8B77-041EE7980E8C}" type="slidenum">
              <a:rPr lang="en-US" smtClean="0"/>
              <a:pPr/>
              <a:t>‹#›</a:t>
            </a:fld>
            <a:endParaRPr lang="en-US"/>
          </a:p>
        </p:txBody>
      </p:sp>
      <p:sp>
        <p:nvSpPr>
          <p:cNvPr id="7" name="Rectangle 6"/>
          <p:cNvSpPr/>
          <p:nvPr userDrawn="1"/>
        </p:nvSpPr>
        <p:spPr>
          <a:xfrm>
            <a:off x="0" y="1"/>
            <a:ext cx="12192000" cy="12945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uscgauxbanner.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6084" y="262647"/>
            <a:ext cx="7025177" cy="848679"/>
          </a:xfrm>
          <a:prstGeom prst="rect">
            <a:avLst/>
          </a:prstGeom>
        </p:spPr>
      </p:pic>
      <p:sp>
        <p:nvSpPr>
          <p:cNvPr id="9" name="Freeform 8"/>
          <p:cNvSpPr/>
          <p:nvPr userDrawn="1"/>
        </p:nvSpPr>
        <p:spPr>
          <a:xfrm>
            <a:off x="0" y="0"/>
            <a:ext cx="12192000" cy="6858000"/>
          </a:xfrm>
          <a:custGeom>
            <a:avLst/>
            <a:gdLst>
              <a:gd name="connsiteX0" fmla="*/ 138684 w 12192000"/>
              <a:gd name="connsiteY0" fmla="*/ 137160 h 6858000"/>
              <a:gd name="connsiteX1" fmla="*/ 138684 w 12192000"/>
              <a:gd name="connsiteY1" fmla="*/ 6720840 h 6858000"/>
              <a:gd name="connsiteX2" fmla="*/ 12053316 w 12192000"/>
              <a:gd name="connsiteY2" fmla="*/ 6720840 h 6858000"/>
              <a:gd name="connsiteX3" fmla="*/ 12053316 w 12192000"/>
              <a:gd name="connsiteY3" fmla="*/ 13716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38684" y="137160"/>
                </a:moveTo>
                <a:lnTo>
                  <a:pt x="138684" y="6720840"/>
                </a:lnTo>
                <a:lnTo>
                  <a:pt x="12053316" y="6720840"/>
                </a:lnTo>
                <a:lnTo>
                  <a:pt x="12053316" y="137160"/>
                </a:lnTo>
                <a:close/>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336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c)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376138" y="6474337"/>
            <a:ext cx="7691284" cy="231263"/>
          </a:xfrm>
        </p:spPr>
        <p:txBody>
          <a:bodyPr/>
          <a:lstStyle>
            <a:lvl1pPr algn="r">
              <a:defRPr>
                <a:solidFill>
                  <a:schemeClr val="accent6"/>
                </a:solidFill>
              </a:defRPr>
            </a:lvl1pPr>
          </a:lstStyle>
          <a:p>
            <a:r>
              <a:rPr lang="en-US" dirty="0" smtClean="0"/>
              <a:t>Approval DIR-H &lt;ADD approval Date&gt;</a:t>
            </a:r>
            <a:endParaRPr lang="en-US" dirty="0"/>
          </a:p>
        </p:txBody>
      </p:sp>
      <p:sp>
        <p:nvSpPr>
          <p:cNvPr id="4" name="Slide Number Placeholder 3"/>
          <p:cNvSpPr>
            <a:spLocks noGrp="1"/>
          </p:cNvSpPr>
          <p:nvPr>
            <p:ph type="sldNum" sz="quarter" idx="12"/>
          </p:nvPr>
        </p:nvSpPr>
        <p:spPr/>
        <p:txBody>
          <a:bodyPr/>
          <a:lstStyle>
            <a:lvl1pPr>
              <a:defRPr>
                <a:solidFill>
                  <a:schemeClr val="accent6"/>
                </a:solidFill>
              </a:defRPr>
            </a:lvl1pPr>
          </a:lstStyle>
          <a:p>
            <a:fld id="{A896850E-5992-4409-8B77-041EE7980E8C}" type="slidenum">
              <a:rPr lang="en-US" smtClean="0"/>
              <a:pPr/>
              <a:t>‹#›</a:t>
            </a:fld>
            <a:endParaRPr lang="en-US"/>
          </a:p>
        </p:txBody>
      </p:sp>
    </p:spTree>
    <p:extLst>
      <p:ext uri="{BB962C8B-B14F-4D97-AF65-F5344CB8AC3E}">
        <p14:creationId xmlns:p14="http://schemas.microsoft.com/office/powerpoint/2010/main" val="347020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D4E12-0FCD-4886-9B57-A3A6D5381ACF}" type="datetime1">
              <a:rPr lang="en-US" smtClean="0"/>
              <a:pPr/>
              <a:t>8/25/2015</a:t>
            </a:fld>
            <a:endParaRPr lang="en-US"/>
          </a:p>
        </p:txBody>
      </p:sp>
      <p:sp>
        <p:nvSpPr>
          <p:cNvPr id="6" name="Footer Placeholder 5"/>
          <p:cNvSpPr>
            <a:spLocks noGrp="1"/>
          </p:cNvSpPr>
          <p:nvPr>
            <p:ph type="ftr" sz="quarter" idx="11"/>
          </p:nvPr>
        </p:nvSpPr>
        <p:spPr/>
        <p:txBody>
          <a:bodyPr/>
          <a:lstStyle/>
          <a:p>
            <a:r>
              <a:rPr lang="en-US" dirty="0" smtClean="0"/>
              <a:t>Approval DIR-H &lt;ADD approval Date&gt;</a:t>
            </a:r>
            <a:endParaRPr lang="en-US" dirty="0"/>
          </a:p>
        </p:txBody>
      </p:sp>
      <p:sp>
        <p:nvSpPr>
          <p:cNvPr id="7" name="Slide Number Placeholder 6"/>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86481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A59AB-7EA2-4936-B1B4-B5264B00FDAF}" type="datetime1">
              <a:rPr lang="en-US" smtClean="0"/>
              <a:pPr/>
              <a:t>8/25/2015</a:t>
            </a:fld>
            <a:endParaRPr lang="en-US"/>
          </a:p>
        </p:txBody>
      </p:sp>
      <p:sp>
        <p:nvSpPr>
          <p:cNvPr id="6" name="Footer Placeholder 5"/>
          <p:cNvSpPr>
            <a:spLocks noGrp="1"/>
          </p:cNvSpPr>
          <p:nvPr>
            <p:ph type="ftr" sz="quarter" idx="11"/>
          </p:nvPr>
        </p:nvSpPr>
        <p:spPr/>
        <p:txBody>
          <a:bodyPr/>
          <a:lstStyle/>
          <a:p>
            <a:r>
              <a:rPr lang="en-US" dirty="0" smtClean="0"/>
              <a:t>Approval DIR-H &lt;ADD approval Date&gt;</a:t>
            </a:r>
            <a:endParaRPr lang="en-US" dirty="0"/>
          </a:p>
        </p:txBody>
      </p:sp>
      <p:sp>
        <p:nvSpPr>
          <p:cNvPr id="7" name="Slide Number Placeholder 6"/>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11814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C2C7B-2249-4188-8DE4-BC44110EDAAB}" type="datetime1">
              <a:rPr lang="en-US" smtClean="0"/>
              <a:pPr/>
              <a:t>8/25/2015</a:t>
            </a:fld>
            <a:endParaRPr lang="en-US"/>
          </a:p>
        </p:txBody>
      </p:sp>
      <p:sp>
        <p:nvSpPr>
          <p:cNvPr id="5" name="Footer Placeholder 4"/>
          <p:cNvSpPr>
            <a:spLocks noGrp="1"/>
          </p:cNvSpPr>
          <p:nvPr>
            <p:ph type="ftr" sz="quarter" idx="11"/>
          </p:nvPr>
        </p:nvSpPr>
        <p:spPr/>
        <p:txBody>
          <a:body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25024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8826F-2FEB-43B4-8704-EC33F421A780}" type="datetime1">
              <a:rPr lang="en-US" smtClean="0"/>
              <a:pPr/>
              <a:t>8/25/2015</a:t>
            </a:fld>
            <a:endParaRPr lang="en-US"/>
          </a:p>
        </p:txBody>
      </p:sp>
      <p:sp>
        <p:nvSpPr>
          <p:cNvPr id="5" name="Footer Placeholder 4"/>
          <p:cNvSpPr>
            <a:spLocks noGrp="1"/>
          </p:cNvSpPr>
          <p:nvPr>
            <p:ph type="ftr" sz="quarter" idx="11"/>
          </p:nvPr>
        </p:nvSpPr>
        <p:spPr/>
        <p:txBody>
          <a:body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31084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mblem">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474336"/>
            <a:ext cx="12192000" cy="3836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94730" y="2008545"/>
            <a:ext cx="5773270" cy="2832395"/>
          </a:xfrm>
        </p:spPr>
        <p:txBody>
          <a:bodyPr anchor="b"/>
          <a:lstStyle>
            <a:lvl1pPr algn="l">
              <a:defRPr sz="5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94730" y="4916245"/>
            <a:ext cx="5773270" cy="1227738"/>
          </a:xfrm>
        </p:spPr>
        <p:txBody>
          <a:bodyPr>
            <a:normAutofit/>
          </a:bodyPr>
          <a:lstStyle>
            <a:lvl1pPr marL="0" indent="0" algn="l">
              <a:buNone/>
              <a:defRPr sz="20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720163" y="7121046"/>
            <a:ext cx="1596513" cy="231263"/>
          </a:xfrm>
        </p:spPr>
        <p:txBody>
          <a:bodyPr/>
          <a:lstStyle/>
          <a:p>
            <a:fld id="{F75CEAC4-C7C4-4C0F-83DF-22A87943E128}" type="datetime1">
              <a:rPr lang="en-US" smtClean="0"/>
              <a:pPr/>
              <a:t>8/25/2015</a:t>
            </a:fld>
            <a:endParaRPr lang="en-US"/>
          </a:p>
        </p:txBody>
      </p:sp>
      <p:sp>
        <p:nvSpPr>
          <p:cNvPr id="5" name="Footer Placeholder 4"/>
          <p:cNvSpPr>
            <a:spLocks noGrp="1"/>
          </p:cNvSpPr>
          <p:nvPr>
            <p:ph type="ftr" sz="quarter" idx="11"/>
          </p:nvPr>
        </p:nvSpPr>
        <p:spPr>
          <a:xfrm>
            <a:off x="0" y="6494433"/>
            <a:ext cx="12191999" cy="201969"/>
          </a:xfrm>
        </p:spPr>
        <p:txBody>
          <a:bodyPr/>
          <a:lstStyle>
            <a:lvl1pPr algn="ctr">
              <a:defRPr/>
            </a:lvl1p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a:xfrm>
            <a:off x="11139948" y="7121046"/>
            <a:ext cx="589936" cy="231263"/>
          </a:xfrm>
        </p:spPr>
        <p:txBody>
          <a:bodyPr/>
          <a:lstStyle/>
          <a:p>
            <a:fld id="{A896850E-5992-4409-8B77-041EE7980E8C}" type="slidenum">
              <a:rPr lang="en-US" smtClean="0"/>
              <a:pPr/>
              <a:t>‹#›</a:t>
            </a:fld>
            <a:endParaRPr lang="en-US"/>
          </a:p>
        </p:txBody>
      </p:sp>
      <p:sp>
        <p:nvSpPr>
          <p:cNvPr id="7" name="Rectangle 6"/>
          <p:cNvSpPr/>
          <p:nvPr userDrawn="1"/>
        </p:nvSpPr>
        <p:spPr>
          <a:xfrm>
            <a:off x="0" y="1"/>
            <a:ext cx="12192000" cy="12945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uscgauxbanner.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6084" y="262647"/>
            <a:ext cx="7025177" cy="848679"/>
          </a:xfrm>
          <a:prstGeom prst="rect">
            <a:avLst/>
          </a:prstGeom>
        </p:spPr>
      </p:pic>
      <p:sp>
        <p:nvSpPr>
          <p:cNvPr id="9" name="Freeform 8"/>
          <p:cNvSpPr/>
          <p:nvPr userDrawn="1"/>
        </p:nvSpPr>
        <p:spPr>
          <a:xfrm>
            <a:off x="0" y="0"/>
            <a:ext cx="12192000" cy="6858000"/>
          </a:xfrm>
          <a:custGeom>
            <a:avLst/>
            <a:gdLst>
              <a:gd name="connsiteX0" fmla="*/ 138684 w 12192000"/>
              <a:gd name="connsiteY0" fmla="*/ 137160 h 6858000"/>
              <a:gd name="connsiteX1" fmla="*/ 138684 w 12192000"/>
              <a:gd name="connsiteY1" fmla="*/ 6720840 h 6858000"/>
              <a:gd name="connsiteX2" fmla="*/ 12053316 w 12192000"/>
              <a:gd name="connsiteY2" fmla="*/ 6720840 h 6858000"/>
              <a:gd name="connsiteX3" fmla="*/ 12053316 w 12192000"/>
              <a:gd name="connsiteY3" fmla="*/ 13716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38684" y="137160"/>
                </a:moveTo>
                <a:lnTo>
                  <a:pt x="138684" y="6720840"/>
                </a:lnTo>
                <a:lnTo>
                  <a:pt x="12053316" y="6720840"/>
                </a:lnTo>
                <a:lnTo>
                  <a:pt x="12053316" y="137160"/>
                </a:lnTo>
                <a:close/>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3"/>
          </p:nvPr>
        </p:nvSpPr>
        <p:spPr>
          <a:xfrm>
            <a:off x="1201271" y="2474913"/>
            <a:ext cx="3467100" cy="3467100"/>
          </a:xfrm>
        </p:spPr>
        <p:txBody>
          <a:bodyPr/>
          <a:lstStyle/>
          <a:p>
            <a:endParaRPr lang="en-US"/>
          </a:p>
        </p:txBody>
      </p:sp>
    </p:spTree>
    <p:extLst>
      <p:ext uri="{BB962C8B-B14F-4D97-AF65-F5344CB8AC3E}">
        <p14:creationId xmlns:p14="http://schemas.microsoft.com/office/powerpoint/2010/main" val="19091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FF5DB7-4269-46A3-9534-B9B63DB502FA}" type="datetime1">
              <a:rPr lang="en-US" smtClean="0"/>
              <a:pPr/>
              <a:t>8/25/2015</a:t>
            </a:fld>
            <a:endParaRPr lang="en-US"/>
          </a:p>
        </p:txBody>
      </p:sp>
      <p:sp>
        <p:nvSpPr>
          <p:cNvPr id="5" name="Footer Placeholder 4"/>
          <p:cNvSpPr>
            <a:spLocks noGrp="1"/>
          </p:cNvSpPr>
          <p:nvPr>
            <p:ph type="ftr" sz="quarter" idx="11"/>
          </p:nvPr>
        </p:nvSpPr>
        <p:spPr/>
        <p:txBody>
          <a:body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8985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Right 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2116" y="1622323"/>
            <a:ext cx="8359155" cy="4554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4CE5B1-B6B5-4BF3-A177-1A4A25DBBB0C}" type="datetime1">
              <a:rPr lang="en-US" smtClean="0"/>
              <a:pPr/>
              <a:t>8/25/2015</a:t>
            </a:fld>
            <a:endParaRPr lang="en-US"/>
          </a:p>
        </p:txBody>
      </p:sp>
      <p:sp>
        <p:nvSpPr>
          <p:cNvPr id="5" name="Footer Placeholder 4"/>
          <p:cNvSpPr>
            <a:spLocks noGrp="1"/>
          </p:cNvSpPr>
          <p:nvPr>
            <p:ph type="ftr" sz="quarter" idx="11"/>
          </p:nvPr>
        </p:nvSpPr>
        <p:spPr/>
        <p:txBody>
          <a:body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a:t>
            </a:fld>
            <a:endParaRPr lang="en-US"/>
          </a:p>
        </p:txBody>
      </p:sp>
      <p:sp>
        <p:nvSpPr>
          <p:cNvPr id="8" name="Content Placeholder 7"/>
          <p:cNvSpPr>
            <a:spLocks noGrp="1"/>
          </p:cNvSpPr>
          <p:nvPr>
            <p:ph sz="quarter" idx="13"/>
          </p:nvPr>
        </p:nvSpPr>
        <p:spPr>
          <a:xfrm>
            <a:off x="8950325" y="1622323"/>
            <a:ext cx="2779713" cy="4554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05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68924-A252-40F4-B5FE-9902FFC21E21}" type="datetime1">
              <a:rPr lang="en-US" smtClean="0"/>
              <a:pPr/>
              <a:t>8/25/2015</a:t>
            </a:fld>
            <a:endParaRPr lang="en-US"/>
          </a:p>
        </p:txBody>
      </p:sp>
      <p:sp>
        <p:nvSpPr>
          <p:cNvPr id="5" name="Footer Placeholder 4"/>
          <p:cNvSpPr>
            <a:spLocks noGrp="1"/>
          </p:cNvSpPr>
          <p:nvPr>
            <p:ph type="ftr" sz="quarter" idx="11"/>
          </p:nvPr>
        </p:nvSpPr>
        <p:spPr/>
        <p:txBody>
          <a:bodyPr/>
          <a:lstStyle/>
          <a:p>
            <a:r>
              <a:rPr lang="en-US" dirty="0" smtClean="0"/>
              <a:t>Approval DIR-H &lt;ADD approval Date&gt;</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377858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2116" y="1825625"/>
            <a:ext cx="5557684"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557684"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170BFE2-AA35-408B-AAD7-638EFE11DD1E}" type="datetime1">
              <a:rPr lang="en-US" smtClean="0"/>
              <a:pPr/>
              <a:t>8/25/2015</a:t>
            </a:fld>
            <a:endParaRPr lang="en-US"/>
          </a:p>
        </p:txBody>
      </p:sp>
      <p:sp>
        <p:nvSpPr>
          <p:cNvPr id="6" name="Footer Placeholder 5"/>
          <p:cNvSpPr>
            <a:spLocks noGrp="1"/>
          </p:cNvSpPr>
          <p:nvPr>
            <p:ph type="ftr" sz="quarter" idx="11"/>
          </p:nvPr>
        </p:nvSpPr>
        <p:spPr/>
        <p:txBody>
          <a:bodyPr/>
          <a:lstStyle/>
          <a:p>
            <a:r>
              <a:rPr lang="en-US" dirty="0" smtClean="0"/>
              <a:t>Approval DIR-H &lt;ADD approval Date&gt;</a:t>
            </a:r>
            <a:endParaRPr lang="en-US" dirty="0"/>
          </a:p>
        </p:txBody>
      </p:sp>
      <p:sp>
        <p:nvSpPr>
          <p:cNvPr id="7" name="Slide Number Placeholder 6"/>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371707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5FF295-38DD-4965-8ECA-A0290DC763C9}" type="datetime1">
              <a:rPr lang="en-US" smtClean="0"/>
              <a:pPr/>
              <a:t>8/25/2015</a:t>
            </a:fld>
            <a:endParaRPr lang="en-US"/>
          </a:p>
        </p:txBody>
      </p:sp>
      <p:sp>
        <p:nvSpPr>
          <p:cNvPr id="8" name="Footer Placeholder 7"/>
          <p:cNvSpPr>
            <a:spLocks noGrp="1"/>
          </p:cNvSpPr>
          <p:nvPr>
            <p:ph type="ftr" sz="quarter" idx="11"/>
          </p:nvPr>
        </p:nvSpPr>
        <p:spPr/>
        <p:txBody>
          <a:bodyPr/>
          <a:lstStyle/>
          <a:p>
            <a:r>
              <a:rPr lang="en-US" dirty="0" smtClean="0"/>
              <a:t>Approval DIR-H &lt;ADD approval Date&gt;</a:t>
            </a:r>
            <a:endParaRPr lang="en-US" dirty="0"/>
          </a:p>
        </p:txBody>
      </p:sp>
      <p:sp>
        <p:nvSpPr>
          <p:cNvPr id="9" name="Slide Number Placeholder 8"/>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133280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0D290-BAA9-488B-871D-A591FE720058}" type="datetime1">
              <a:rPr lang="en-US" smtClean="0"/>
              <a:pPr/>
              <a:t>8/25/2015</a:t>
            </a:fld>
            <a:endParaRPr lang="en-US"/>
          </a:p>
        </p:txBody>
      </p:sp>
      <p:sp>
        <p:nvSpPr>
          <p:cNvPr id="4" name="Footer Placeholder 3"/>
          <p:cNvSpPr>
            <a:spLocks noGrp="1"/>
          </p:cNvSpPr>
          <p:nvPr>
            <p:ph type="ftr" sz="quarter" idx="11"/>
          </p:nvPr>
        </p:nvSpPr>
        <p:spPr/>
        <p:txBody>
          <a:bodyPr/>
          <a:lstStyle/>
          <a:p>
            <a:r>
              <a:rPr lang="en-US" dirty="0" smtClean="0"/>
              <a:t>Approval DIR-H &lt;ADD approval Date&gt;</a:t>
            </a:r>
            <a:endParaRPr lang="en-US" dirty="0"/>
          </a:p>
        </p:txBody>
      </p:sp>
      <p:sp>
        <p:nvSpPr>
          <p:cNvPr id="5" name="Slide Number Placeholder 4"/>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37283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47423-9CD3-4FB1-B0E9-7E9F8B07F5A9}" type="datetime1">
              <a:rPr lang="en-US" smtClean="0"/>
              <a:pPr/>
              <a:t>8/25/2015</a:t>
            </a:fld>
            <a:endParaRPr lang="en-US"/>
          </a:p>
        </p:txBody>
      </p:sp>
      <p:sp>
        <p:nvSpPr>
          <p:cNvPr id="3" name="Footer Placeholder 2"/>
          <p:cNvSpPr>
            <a:spLocks noGrp="1"/>
          </p:cNvSpPr>
          <p:nvPr>
            <p:ph type="ftr" sz="quarter" idx="11"/>
          </p:nvPr>
        </p:nvSpPr>
        <p:spPr/>
        <p:txBody>
          <a:bodyPr/>
          <a:lstStyle/>
          <a:p>
            <a:r>
              <a:rPr lang="en-US" dirty="0" smtClean="0"/>
              <a:t>Approval DIR-H &lt;ADD approval Date&gt;</a:t>
            </a:r>
            <a:endParaRPr lang="en-US" dirty="0"/>
          </a:p>
        </p:txBody>
      </p:sp>
      <p:sp>
        <p:nvSpPr>
          <p:cNvPr id="4" name="Slide Number Placeholder 3"/>
          <p:cNvSpPr>
            <a:spLocks noGrp="1"/>
          </p:cNvSpPr>
          <p:nvPr>
            <p:ph type="sldNum" sz="quarter" idx="12"/>
          </p:nvPr>
        </p:nvSpPr>
        <p:spPr/>
        <p:txBody>
          <a:bodyPr/>
          <a:lstStyle/>
          <a:p>
            <a:fld id="{A896850E-5992-4409-8B77-041EE7980E8C}" type="slidenum">
              <a:rPr lang="en-US" smtClean="0"/>
              <a:pPr/>
              <a:t>‹#›</a:t>
            </a:fld>
            <a:endParaRPr lang="en-US"/>
          </a:p>
        </p:txBody>
      </p:sp>
    </p:spTree>
    <p:extLst>
      <p:ext uri="{BB962C8B-B14F-4D97-AF65-F5344CB8AC3E}">
        <p14:creationId xmlns:p14="http://schemas.microsoft.com/office/powerpoint/2010/main" val="35856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74336"/>
            <a:ext cx="12192000" cy="383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2116" y="365126"/>
            <a:ext cx="11267768" cy="1129378"/>
          </a:xfrm>
          <a:prstGeom prst="rect">
            <a:avLst/>
          </a:prstGeom>
        </p:spPr>
        <p:txBody>
          <a:bodyPr vert="horz" lIns="0" tIns="45720" rIns="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62116" y="1622323"/>
            <a:ext cx="11267768" cy="455464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720163" y="6474337"/>
            <a:ext cx="1596513" cy="231263"/>
          </a:xfrm>
          <a:prstGeom prst="rect">
            <a:avLst/>
          </a:prstGeom>
        </p:spPr>
        <p:txBody>
          <a:bodyPr vert="horz" lIns="91440" tIns="45720" rIns="91440" bIns="45720" rtlCol="0" anchor="ctr"/>
          <a:lstStyle>
            <a:lvl1pPr algn="r">
              <a:defRPr sz="1200">
                <a:solidFill>
                  <a:schemeClr val="bg1"/>
                </a:solidFill>
              </a:defRPr>
            </a:lvl1pPr>
          </a:lstStyle>
          <a:p>
            <a:fld id="{B4926324-EB6B-45EC-B286-90670556C301}" type="datetime1">
              <a:rPr lang="en-US" smtClean="0"/>
              <a:pPr/>
              <a:t>8/25/2015</a:t>
            </a:fld>
            <a:endParaRPr lang="en-US" dirty="0"/>
          </a:p>
        </p:txBody>
      </p:sp>
      <p:sp>
        <p:nvSpPr>
          <p:cNvPr id="5" name="Footer Placeholder 4"/>
          <p:cNvSpPr>
            <a:spLocks noGrp="1"/>
          </p:cNvSpPr>
          <p:nvPr>
            <p:ph type="ftr" sz="quarter" idx="3"/>
          </p:nvPr>
        </p:nvSpPr>
        <p:spPr>
          <a:xfrm>
            <a:off x="462116" y="6474337"/>
            <a:ext cx="7691284" cy="231263"/>
          </a:xfrm>
          <a:prstGeom prst="rect">
            <a:avLst/>
          </a:prstGeom>
        </p:spPr>
        <p:txBody>
          <a:bodyPr vert="horz" lIns="0" tIns="45720" rIns="91440" bIns="45720" rtlCol="0" anchor="ctr"/>
          <a:lstStyle>
            <a:lvl1pPr algn="l">
              <a:defRPr sz="1200">
                <a:solidFill>
                  <a:schemeClr val="bg1"/>
                </a:solidFill>
              </a:defRPr>
            </a:lvl1pPr>
          </a:lstStyle>
          <a:p>
            <a:r>
              <a:rPr lang="en-US" dirty="0" smtClean="0"/>
              <a:t>Approval DIR-H &lt;ADD approval Date&gt;</a:t>
            </a:r>
            <a:endParaRPr lang="en-US" dirty="0"/>
          </a:p>
        </p:txBody>
      </p:sp>
      <p:sp>
        <p:nvSpPr>
          <p:cNvPr id="6" name="Slide Number Placeholder 5"/>
          <p:cNvSpPr>
            <a:spLocks noGrp="1"/>
          </p:cNvSpPr>
          <p:nvPr>
            <p:ph type="sldNum" sz="quarter" idx="4"/>
          </p:nvPr>
        </p:nvSpPr>
        <p:spPr>
          <a:xfrm>
            <a:off x="11139948" y="6474337"/>
            <a:ext cx="589936" cy="231263"/>
          </a:xfrm>
          <a:prstGeom prst="rect">
            <a:avLst/>
          </a:prstGeom>
        </p:spPr>
        <p:txBody>
          <a:bodyPr vert="horz" lIns="0" tIns="45720" rIns="0" bIns="45720" rtlCol="0" anchor="ctr"/>
          <a:lstStyle>
            <a:lvl1pPr algn="r">
              <a:defRPr sz="1200">
                <a:solidFill>
                  <a:schemeClr val="bg1"/>
                </a:solidFill>
              </a:defRPr>
            </a:lvl1pPr>
          </a:lstStyle>
          <a:p>
            <a:fld id="{A896850E-5992-4409-8B77-041EE7980E8C}" type="slidenum">
              <a:rPr lang="en-US" smtClean="0"/>
              <a:pPr/>
              <a:t>‹#›</a:t>
            </a:fld>
            <a:endParaRPr lang="en-US"/>
          </a:p>
        </p:txBody>
      </p:sp>
      <p:sp>
        <p:nvSpPr>
          <p:cNvPr id="9" name="Freeform 8"/>
          <p:cNvSpPr/>
          <p:nvPr userDrawn="1"/>
        </p:nvSpPr>
        <p:spPr>
          <a:xfrm>
            <a:off x="0" y="0"/>
            <a:ext cx="12192000" cy="6858000"/>
          </a:xfrm>
          <a:custGeom>
            <a:avLst/>
            <a:gdLst>
              <a:gd name="connsiteX0" fmla="*/ 138684 w 12192000"/>
              <a:gd name="connsiteY0" fmla="*/ 137160 h 6858000"/>
              <a:gd name="connsiteX1" fmla="*/ 138684 w 12192000"/>
              <a:gd name="connsiteY1" fmla="*/ 6720840 h 6858000"/>
              <a:gd name="connsiteX2" fmla="*/ 12053316 w 12192000"/>
              <a:gd name="connsiteY2" fmla="*/ 6720840 h 6858000"/>
              <a:gd name="connsiteX3" fmla="*/ 12053316 w 12192000"/>
              <a:gd name="connsiteY3" fmla="*/ 13716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38684" y="137160"/>
                </a:moveTo>
                <a:lnTo>
                  <a:pt x="138684" y="6720840"/>
                </a:lnTo>
                <a:lnTo>
                  <a:pt x="12053316" y="6720840"/>
                </a:lnTo>
                <a:lnTo>
                  <a:pt x="12053316" y="137160"/>
                </a:lnTo>
                <a:close/>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Flowchart: Data 14"/>
          <p:cNvSpPr/>
          <p:nvPr userDrawn="1"/>
        </p:nvSpPr>
        <p:spPr>
          <a:xfrm>
            <a:off x="10382672" y="6295550"/>
            <a:ext cx="707245" cy="56245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4267"/>
              <a:gd name="connsiteY0" fmla="*/ 10000 h 10000"/>
              <a:gd name="connsiteX1" fmla="*/ 2000 w 14267"/>
              <a:gd name="connsiteY1" fmla="*/ 0 h 10000"/>
              <a:gd name="connsiteX2" fmla="*/ 14267 w 14267"/>
              <a:gd name="connsiteY2" fmla="*/ 0 h 10000"/>
              <a:gd name="connsiteX3" fmla="*/ 8000 w 14267"/>
              <a:gd name="connsiteY3" fmla="*/ 10000 h 10000"/>
              <a:gd name="connsiteX4" fmla="*/ 0 w 14267"/>
              <a:gd name="connsiteY4" fmla="*/ 10000 h 10000"/>
              <a:gd name="connsiteX0" fmla="*/ 0 w 14267"/>
              <a:gd name="connsiteY0" fmla="*/ 10000 h 10000"/>
              <a:gd name="connsiteX1" fmla="*/ 4684 w 14267"/>
              <a:gd name="connsiteY1" fmla="*/ 0 h 10000"/>
              <a:gd name="connsiteX2" fmla="*/ 14267 w 14267"/>
              <a:gd name="connsiteY2" fmla="*/ 0 h 10000"/>
              <a:gd name="connsiteX3" fmla="*/ 8000 w 14267"/>
              <a:gd name="connsiteY3" fmla="*/ 10000 h 10000"/>
              <a:gd name="connsiteX4" fmla="*/ 0 w 1426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7" h="10000">
                <a:moveTo>
                  <a:pt x="0" y="10000"/>
                </a:moveTo>
                <a:lnTo>
                  <a:pt x="4684" y="0"/>
                </a:lnTo>
                <a:lnTo>
                  <a:pt x="14267" y="0"/>
                </a:lnTo>
                <a:lnTo>
                  <a:pt x="8000" y="10000"/>
                </a:lnTo>
                <a:lnTo>
                  <a:pt x="0" y="1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uscgauxbanner.png"/>
          <p:cNvPicPr>
            <a:picLocks/>
          </p:cNvPicPr>
          <p:nvPr userDrawn="1"/>
        </p:nvPicPr>
        <p:blipFill rotWithShape="1">
          <a:blip r:embed="rId16" cstate="screen">
            <a:extLst>
              <a:ext uri="{28A0092B-C50C-407E-A947-70E740481C1C}">
                <a14:useLocalDpi xmlns:a14="http://schemas.microsoft.com/office/drawing/2010/main"/>
              </a:ext>
            </a:extLst>
          </a:blip>
          <a:srcRect r="83084"/>
          <a:stretch/>
        </p:blipFill>
        <p:spPr>
          <a:xfrm>
            <a:off x="10352498" y="6295551"/>
            <a:ext cx="787450" cy="562449"/>
          </a:xfrm>
          <a:prstGeom prst="rect">
            <a:avLst/>
          </a:prstGeom>
        </p:spPr>
      </p:pic>
    </p:spTree>
    <p:extLst>
      <p:ext uri="{BB962C8B-B14F-4D97-AF65-F5344CB8AC3E}">
        <p14:creationId xmlns:p14="http://schemas.microsoft.com/office/powerpoint/2010/main" val="3257554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51" r:id="rId5"/>
    <p:sldLayoutId id="2147483652" r:id="rId6"/>
    <p:sldLayoutId id="2147483653" r:id="rId7"/>
    <p:sldLayoutId id="2147483654" r:id="rId8"/>
    <p:sldLayoutId id="2147483655" r:id="rId9"/>
    <p:sldLayoutId id="2147483664" r:id="rId10"/>
    <p:sldLayoutId id="2147483656" r:id="rId11"/>
    <p:sldLayoutId id="2147483657" r:id="rId12"/>
    <p:sldLayoutId id="2147483658" r:id="rId13"/>
    <p:sldLayoutId id="2147483659" r:id="rId14"/>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03225"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51117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56991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68897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uscg.mil/uniform/Ribbons.as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http://www.uscg.mil/UNIFORM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hyperlink" Target="http://www.shopauxiliary.com/" TargetMode="Externa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hyperlink" Target="http://www.trlmo.com/cgaux8wr/pws/uue.htm" TargetMode="Externa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4730" y="1612753"/>
            <a:ext cx="5773270" cy="2832395"/>
          </a:xfrm>
        </p:spPr>
        <p:txBody>
          <a:bodyPr/>
          <a:lstStyle/>
          <a:p>
            <a:r>
              <a:rPr lang="en-US" dirty="0" smtClean="0"/>
              <a:t>Coast Guard Auxiliary Uniforms</a:t>
            </a:r>
            <a:endParaRPr lang="en-US" dirty="0"/>
          </a:p>
        </p:txBody>
      </p:sp>
      <p:sp>
        <p:nvSpPr>
          <p:cNvPr id="3" name="Subtitle 2"/>
          <p:cNvSpPr>
            <a:spLocks noGrp="1"/>
          </p:cNvSpPr>
          <p:nvPr>
            <p:ph type="subTitle" idx="1"/>
          </p:nvPr>
        </p:nvSpPr>
        <p:spPr>
          <a:xfrm>
            <a:off x="4894730" y="4520453"/>
            <a:ext cx="5773270" cy="1227738"/>
          </a:xfrm>
        </p:spPr>
        <p:txBody>
          <a:bodyPr/>
          <a:lstStyle/>
          <a:p>
            <a:r>
              <a:rPr lang="en-US" dirty="0" smtClean="0"/>
              <a:t>An overview – April 2015</a:t>
            </a:r>
            <a:endParaRPr lang="en-US" dirty="0"/>
          </a:p>
        </p:txBody>
      </p:sp>
      <p:pic>
        <p:nvPicPr>
          <p:cNvPr id="5" name="Picture 5" descr="C:\Users\owner\Downloads\HR_Emblem.png"/>
          <p:cNvPicPr>
            <a:picLocks noGrp="1" noChangeAspect="1" noChangeArrowheads="1"/>
          </p:cNvPicPr>
          <p:nvPr>
            <p:ph type="pic" sz="quarter" idx="13"/>
          </p:nvPr>
        </p:nvPicPr>
        <p:blipFill rotWithShape="1">
          <a:blip r:embed="rId2" cstate="print">
            <a:extLst>
              <a:ext uri="{28A0092B-C50C-407E-A947-70E740481C1C}">
                <a14:useLocalDpi xmlns:a14="http://schemas.microsoft.com/office/drawing/2010/main" val="0"/>
              </a:ext>
            </a:extLst>
          </a:blip>
          <a:srcRect l="-4166" t="-4166" r="-4166" b="-4166"/>
          <a:stretch/>
        </p:blipFill>
        <p:spPr bwMode="auto">
          <a:xfrm>
            <a:off x="1732049" y="1552250"/>
            <a:ext cx="2310068" cy="231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dirty="0" smtClean="0"/>
              <a:t>Reviewed</a:t>
            </a:r>
            <a:r>
              <a:rPr lang="en-US" dirty="0"/>
              <a:t>, DIR-T </a:t>
            </a:r>
            <a:r>
              <a:rPr lang="en-US" dirty="0" smtClean="0"/>
              <a:t>and ANACO-FC USCGAUX 04APR15</a:t>
            </a:r>
            <a:endParaRPr lang="en-US" dirty="0"/>
          </a:p>
        </p:txBody>
      </p:sp>
      <p:sp>
        <p:nvSpPr>
          <p:cNvPr id="7" name="Slide Number Placeholder 6"/>
          <p:cNvSpPr>
            <a:spLocks noGrp="1"/>
          </p:cNvSpPr>
          <p:nvPr>
            <p:ph type="sldNum" sz="quarter" idx="12"/>
          </p:nvPr>
        </p:nvSpPr>
        <p:spPr/>
        <p:txBody>
          <a:bodyPr/>
          <a:lstStyle/>
          <a:p>
            <a:fld id="{A896850E-5992-4409-8B77-041EE7980E8C}" type="slidenum">
              <a:rPr lang="en-US" smtClean="0"/>
              <a:pPr/>
              <a:t>1</a:t>
            </a:fld>
            <a:endParaRPr lang="en-US"/>
          </a:p>
        </p:txBody>
      </p:sp>
      <p:pic>
        <p:nvPicPr>
          <p:cNvPr id="1028" name="Picture 4" descr="C:\Users\dfajardo\Desktop\DIR-T\Seal\T-DIR_seal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837" y="3998793"/>
            <a:ext cx="2146492" cy="214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096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Uniforms</a:t>
            </a:r>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10</a:t>
            </a:fld>
            <a:endParaRPr lang="en-US"/>
          </a:p>
        </p:txBody>
      </p:sp>
    </p:spTree>
    <p:extLst>
      <p:ext uri="{BB962C8B-B14F-4D97-AF65-F5344CB8AC3E}">
        <p14:creationId xmlns:p14="http://schemas.microsoft.com/office/powerpoint/2010/main" val="36962983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uide_UniformsoftheDay.png"/>
          <p:cNvPicPr>
            <a:picLocks noGrp="1" noChangeAspect="1"/>
          </p:cNvPicPr>
          <p:nvPr>
            <p:ph sz="quarter" idx="4294967295"/>
          </p:nvPr>
        </p:nvPicPr>
        <p:blipFill>
          <a:blip r:embed="rId3" cstate="print"/>
          <a:stretch>
            <a:fill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4C5CE390-8AB4-534B-89B3-FA879BE417C8}" type="slidenum">
              <a:rPr lang="en-US" smtClean="0"/>
              <a:pPr/>
              <a:t>11</a:t>
            </a:fld>
            <a:endParaRPr lang="en-US"/>
          </a:p>
        </p:txBody>
      </p:sp>
    </p:spTree>
    <p:extLst>
      <p:ext uri="{BB962C8B-B14F-4D97-AF65-F5344CB8AC3E}">
        <p14:creationId xmlns:p14="http://schemas.microsoft.com/office/powerpoint/2010/main" val="358369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iLFU.pn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4C5CE390-8AB4-534B-89B3-FA879BE417C8}" type="slidenum">
              <a:rPr lang="en-US" smtClean="0"/>
              <a:pPr/>
              <a:t>12</a:t>
            </a:fld>
            <a:endParaRPr lang="en-US"/>
          </a:p>
        </p:txBody>
      </p:sp>
    </p:spTree>
    <p:extLst>
      <p:ext uri="{BB962C8B-B14F-4D97-AF65-F5344CB8AC3E}">
        <p14:creationId xmlns:p14="http://schemas.microsoft.com/office/powerpoint/2010/main" val="38267708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to wear the U.S. Coast Guard Auxiliary uniform </a:t>
            </a:r>
            <a:endParaRPr lang="en-US" dirty="0"/>
          </a:p>
        </p:txBody>
      </p:sp>
      <p:sp>
        <p:nvSpPr>
          <p:cNvPr id="16385" name="Content Placeholder 2"/>
          <p:cNvSpPr>
            <a:spLocks noGrp="1"/>
          </p:cNvSpPr>
          <p:nvPr>
            <p:ph idx="1"/>
          </p:nvPr>
        </p:nvSpPr>
        <p:spPr/>
        <p:txBody>
          <a:bodyPr>
            <a:normAutofit/>
          </a:bodyPr>
          <a:lstStyle/>
          <a:p>
            <a:pPr marL="0" indent="0">
              <a:buNone/>
            </a:pPr>
            <a:r>
              <a:rPr lang="en-US" altLang="en-US" dirty="0" smtClean="0">
                <a:solidFill>
                  <a:schemeClr val="accent2"/>
                </a:solidFill>
              </a:rPr>
              <a:t>General Information</a:t>
            </a:r>
          </a:p>
          <a:p>
            <a:pPr lvl="1"/>
            <a:r>
              <a:rPr lang="en-US" altLang="en-US" dirty="0" smtClean="0"/>
              <a:t>Hats should be worn squarely on the head</a:t>
            </a:r>
          </a:p>
          <a:p>
            <a:pPr lvl="1"/>
            <a:r>
              <a:rPr lang="en-US" altLang="en-US" dirty="0" smtClean="0"/>
              <a:t>Shirts will be buttoned.  </a:t>
            </a:r>
          </a:p>
          <a:p>
            <a:pPr lvl="1"/>
            <a:r>
              <a:rPr lang="en-US" altLang="en-US" dirty="0" smtClean="0"/>
              <a:t>Sleeves should not be rolled up, except when authorized</a:t>
            </a:r>
          </a:p>
          <a:p>
            <a:pPr lvl="1"/>
            <a:r>
              <a:rPr lang="en-US" altLang="en-US" dirty="0" smtClean="0"/>
              <a:t>Bottom of pants should touch shoe tops</a:t>
            </a:r>
          </a:p>
          <a:p>
            <a:pPr lvl="1"/>
            <a:r>
              <a:rPr lang="en-US" altLang="en-US" dirty="0" smtClean="0"/>
              <a:t>Women’s skirt hemline will be: </a:t>
            </a:r>
          </a:p>
          <a:p>
            <a:pPr lvl="2"/>
            <a:r>
              <a:rPr lang="en-US" altLang="en-US" dirty="0" smtClean="0"/>
              <a:t>no higher than the crease in the back of the knee</a:t>
            </a:r>
          </a:p>
          <a:p>
            <a:pPr lvl="2"/>
            <a:r>
              <a:rPr lang="en-US" altLang="en-US" dirty="0" smtClean="0"/>
              <a:t>no lower than 2 inches below the crease in the back of the knee</a:t>
            </a:r>
          </a:p>
          <a:p>
            <a:pPr lvl="1"/>
            <a:r>
              <a:rPr lang="en-US" altLang="en-US" dirty="0" smtClean="0"/>
              <a:t>Bracelets, necklaces, wristwatches, ID bracelets and rings must be conservative, noncontroversial, and in good taste</a:t>
            </a:r>
          </a:p>
          <a:p>
            <a:pPr lvl="2"/>
            <a:r>
              <a:rPr lang="en-US" altLang="en-US" dirty="0" smtClean="0"/>
              <a:t>No more than 2 rings on each hand</a:t>
            </a:r>
            <a:endParaRPr lang="en-US" altLang="en-US" dirty="0"/>
          </a:p>
          <a:p>
            <a:pPr marL="174625" lvl="1" indent="0">
              <a:buNone/>
            </a:pPr>
            <a:endParaRPr lang="en-US" altLang="en-US" dirty="0" smtClean="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13</a:t>
            </a:fld>
            <a:endParaRPr lang="en-US"/>
          </a:p>
        </p:txBody>
      </p:sp>
    </p:spTree>
    <p:extLst>
      <p:ext uri="{BB962C8B-B14F-4D97-AF65-F5344CB8AC3E}">
        <p14:creationId xmlns:p14="http://schemas.microsoft.com/office/powerpoint/2010/main" val="41323007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14</a:t>
            </a:fld>
            <a:endParaRPr lang="en-US"/>
          </a:p>
        </p:txBody>
      </p:sp>
    </p:spTree>
    <p:extLst>
      <p:ext uri="{BB962C8B-B14F-4D97-AF65-F5344CB8AC3E}">
        <p14:creationId xmlns:p14="http://schemas.microsoft.com/office/powerpoint/2010/main" val="37118086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15</a:t>
            </a:fld>
            <a:endParaRPr lang="en-US"/>
          </a:p>
        </p:txBody>
      </p:sp>
    </p:spTree>
    <p:extLst>
      <p:ext uri="{BB962C8B-B14F-4D97-AF65-F5344CB8AC3E}">
        <p14:creationId xmlns:p14="http://schemas.microsoft.com/office/powerpoint/2010/main" val="21485091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Dress Blue (SDB) - Men</a:t>
            </a:r>
            <a:endParaRPr lang="en-US" dirty="0"/>
          </a:p>
        </p:txBody>
      </p:sp>
      <p:sp>
        <p:nvSpPr>
          <p:cNvPr id="3" name="Content Placeholder 2"/>
          <p:cNvSpPr>
            <a:spLocks noGrp="1"/>
          </p:cNvSpPr>
          <p:nvPr>
            <p:ph idx="1"/>
          </p:nvPr>
        </p:nvSpPr>
        <p:spPr>
          <a:xfrm>
            <a:off x="462117" y="1622323"/>
            <a:ext cx="9391568" cy="4554640"/>
          </a:xfrm>
        </p:spPr>
        <p:txBody>
          <a:bodyPr>
            <a:normAutofit lnSpcReduction="10000"/>
          </a:bodyPr>
          <a:lstStyle/>
          <a:p>
            <a:r>
              <a:rPr lang="en-US" sz="2400" dirty="0"/>
              <a:t>Dress Blue coat with silver buttons, dress blue pants</a:t>
            </a:r>
          </a:p>
          <a:p>
            <a:r>
              <a:rPr lang="en-US" sz="2400" dirty="0"/>
              <a:t>Light blue CG uniform shirt, long or short sleeve</a:t>
            </a:r>
          </a:p>
          <a:p>
            <a:r>
              <a:rPr lang="en-US" sz="2400" dirty="0"/>
              <a:t>Black socks and shoes</a:t>
            </a:r>
          </a:p>
          <a:p>
            <a:r>
              <a:rPr lang="en-US" sz="2400" dirty="0"/>
              <a:t>Sleeve lace with sleeve shield</a:t>
            </a:r>
          </a:p>
          <a:p>
            <a:r>
              <a:rPr lang="en-US" sz="2400" dirty="0"/>
              <a:t>Worn with ribbons, breast insignia, qualification devices and name tag</a:t>
            </a:r>
          </a:p>
          <a:p>
            <a:r>
              <a:rPr lang="en-US" sz="2400" dirty="0" smtClean="0"/>
              <a:t>Combination Cap and </a:t>
            </a:r>
            <a:r>
              <a:rPr lang="en-US" sz="2400" dirty="0"/>
              <a:t>Garrison </a:t>
            </a:r>
            <a:r>
              <a:rPr lang="en-US" sz="2400" dirty="0" smtClean="0"/>
              <a:t>Cap are authorized </a:t>
            </a:r>
            <a:r>
              <a:rPr lang="en-US" sz="2400" dirty="0"/>
              <a:t>for wear </a:t>
            </a:r>
          </a:p>
          <a:p>
            <a:r>
              <a:rPr lang="en-US" sz="2400" dirty="0"/>
              <a:t>Appropriate for classrooms, meetings and similar functions</a:t>
            </a:r>
          </a:p>
          <a:p>
            <a:r>
              <a:rPr lang="en-US" sz="2400" dirty="0"/>
              <a:t>Outerwear: </a:t>
            </a:r>
            <a:endParaRPr lang="en-US" sz="2400" dirty="0" smtClean="0"/>
          </a:p>
          <a:p>
            <a:pPr lvl="1"/>
            <a:r>
              <a:rPr lang="en-US" sz="2000" dirty="0" smtClean="0"/>
              <a:t>Trench </a:t>
            </a:r>
            <a:r>
              <a:rPr lang="en-US" sz="2000" dirty="0"/>
              <a:t>Coat, Bridge Coat, Foul Weather </a:t>
            </a:r>
            <a:r>
              <a:rPr lang="en-US" sz="2000" dirty="0" smtClean="0"/>
              <a:t>Parka</a:t>
            </a:r>
          </a:p>
          <a:p>
            <a:pPr lvl="1"/>
            <a:r>
              <a:rPr lang="en-US" sz="2000" dirty="0" smtClean="0"/>
              <a:t>Windbreaker</a:t>
            </a:r>
            <a:r>
              <a:rPr lang="en-US" sz="2000" dirty="0"/>
              <a:t>, Cardigan Sweater, or Wooly-</a:t>
            </a:r>
            <a:r>
              <a:rPr lang="en-US" sz="2000" dirty="0" err="1"/>
              <a:t>Pully</a:t>
            </a:r>
            <a:r>
              <a:rPr lang="en-US" sz="2000" dirty="0"/>
              <a:t> sweater may be worn </a:t>
            </a:r>
            <a:r>
              <a:rPr lang="en-US" sz="2000" dirty="0" smtClean="0"/>
              <a:t>in lieu </a:t>
            </a:r>
            <a:r>
              <a:rPr lang="en-US" sz="2000" dirty="0"/>
              <a:t>of SDB jacket, when </a:t>
            </a:r>
            <a:r>
              <a:rPr lang="en-US" sz="2000" dirty="0" smtClean="0"/>
              <a:t>appropriate</a:t>
            </a:r>
            <a:endParaRPr lang="en-US" sz="2000" dirty="0"/>
          </a:p>
        </p:txBody>
      </p:sp>
      <p:sp>
        <p:nvSpPr>
          <p:cNvPr id="8" name="Footer Placeholder 7"/>
          <p:cNvSpPr>
            <a:spLocks noGrp="1"/>
          </p:cNvSpPr>
          <p:nvPr>
            <p:ph type="ftr" sz="quarter" idx="11"/>
          </p:nvPr>
        </p:nvSpPr>
        <p:spPr/>
        <p:txBody>
          <a:bodyPr/>
          <a:lstStyle/>
          <a:p>
            <a:r>
              <a:rPr lang="en-US" dirty="0" smtClean="0"/>
              <a:t>Reviewed</a:t>
            </a:r>
            <a:r>
              <a:rPr lang="en-US" dirty="0"/>
              <a:t>, DIR-T USCGAUX</a:t>
            </a:r>
          </a:p>
        </p:txBody>
      </p:sp>
      <p:sp>
        <p:nvSpPr>
          <p:cNvPr id="9" name="Slide Number Placeholder 8"/>
          <p:cNvSpPr>
            <a:spLocks noGrp="1"/>
          </p:cNvSpPr>
          <p:nvPr>
            <p:ph type="sldNum" sz="quarter" idx="12"/>
          </p:nvPr>
        </p:nvSpPr>
        <p:spPr/>
        <p:txBody>
          <a:bodyPr/>
          <a:lstStyle/>
          <a:p>
            <a:fld id="{A896850E-5992-4409-8B77-041EE7980E8C}" type="slidenum">
              <a:rPr lang="en-US" smtClean="0"/>
              <a:pPr/>
              <a:t>16</a:t>
            </a:fld>
            <a:endParaRPr lang="en-US"/>
          </a:p>
        </p:txBody>
      </p:sp>
      <p:pic>
        <p:nvPicPr>
          <p:cNvPr id="7" name="Picture 1" descr="alpha_unifor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8566" y="1362974"/>
            <a:ext cx="1324145" cy="46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92731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smtClean="0"/>
              <a:t>Service Dress Blue (SDB) - Women</a:t>
            </a:r>
            <a:endParaRPr lang="en-US" dirty="0"/>
          </a:p>
        </p:txBody>
      </p:sp>
      <p:sp>
        <p:nvSpPr>
          <p:cNvPr id="20481" name="Content Placeholder 2"/>
          <p:cNvSpPr>
            <a:spLocks noGrp="1"/>
          </p:cNvSpPr>
          <p:nvPr>
            <p:ph idx="1"/>
          </p:nvPr>
        </p:nvSpPr>
        <p:spPr/>
        <p:txBody>
          <a:bodyPr>
            <a:normAutofit/>
          </a:bodyPr>
          <a:lstStyle/>
          <a:p>
            <a:r>
              <a:rPr lang="en-US" altLang="en-US" dirty="0" smtClean="0"/>
              <a:t>Same as men’s SDB except:</a:t>
            </a:r>
          </a:p>
          <a:p>
            <a:pPr lvl="2"/>
            <a:r>
              <a:rPr lang="en-US" altLang="en-US" dirty="0" smtClean="0"/>
              <a:t>Blue skirt or pants</a:t>
            </a:r>
          </a:p>
          <a:p>
            <a:pPr lvl="2"/>
            <a:r>
              <a:rPr lang="en-US" altLang="en-US" dirty="0" smtClean="0"/>
              <a:t>Coast Guard Blue Tab Tie</a:t>
            </a:r>
          </a:p>
          <a:p>
            <a:pPr lvl="2"/>
            <a:r>
              <a:rPr lang="en-US" altLang="en-US" dirty="0" smtClean="0"/>
              <a:t>Stockings (plain) with the skirt</a:t>
            </a:r>
          </a:p>
          <a:p>
            <a:pPr lvl="2"/>
            <a:r>
              <a:rPr lang="en-US" altLang="en-US" dirty="0" smtClean="0"/>
              <a:t>Black pumps with low heels</a:t>
            </a:r>
          </a:p>
        </p:txBody>
      </p:sp>
      <p:sp>
        <p:nvSpPr>
          <p:cNvPr id="5" name="Footer Placeholder 4"/>
          <p:cNvSpPr>
            <a:spLocks noGrp="1"/>
          </p:cNvSpPr>
          <p:nvPr>
            <p:ph type="ftr" sz="quarter" idx="11"/>
          </p:nvPr>
        </p:nvSpPr>
        <p:spPr/>
        <p:txBody>
          <a:bodyPr/>
          <a:lstStyle/>
          <a:p>
            <a:r>
              <a:rPr lang="en-US" dirty="0" smtClean="0"/>
              <a:t>Reviewed</a:t>
            </a:r>
            <a:r>
              <a:rPr lang="en-US" dirty="0"/>
              <a:t>, DIR-T USCGAUX</a:t>
            </a:r>
          </a:p>
        </p:txBody>
      </p:sp>
      <p:sp>
        <p:nvSpPr>
          <p:cNvPr id="6" name="Slide Number Placeholder 5"/>
          <p:cNvSpPr>
            <a:spLocks noGrp="1"/>
          </p:cNvSpPr>
          <p:nvPr>
            <p:ph type="sldNum" sz="quarter" idx="12"/>
          </p:nvPr>
        </p:nvSpPr>
        <p:spPr/>
        <p:txBody>
          <a:bodyPr/>
          <a:lstStyle/>
          <a:p>
            <a:fld id="{A896850E-5992-4409-8B77-041EE7980E8C}" type="slidenum">
              <a:rPr lang="en-US" smtClean="0"/>
              <a:pPr/>
              <a:t>17</a:t>
            </a:fld>
            <a:endParaRPr lang="en-US"/>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035" y="1447667"/>
            <a:ext cx="2683010" cy="452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2901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18</a:t>
            </a:fld>
            <a:endParaRPr lang="en-US"/>
          </a:p>
        </p:txBody>
      </p:sp>
      <p:sp>
        <p:nvSpPr>
          <p:cNvPr id="8" name="Rectangle 7"/>
          <p:cNvSpPr/>
          <p:nvPr/>
        </p:nvSpPr>
        <p:spPr>
          <a:xfrm>
            <a:off x="7105934" y="1685499"/>
            <a:ext cx="202442" cy="170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8979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Tropical Blue</a:t>
            </a:r>
            <a:endParaRPr lang="en-US" dirty="0"/>
          </a:p>
        </p:txBody>
      </p:sp>
      <p:sp>
        <p:nvSpPr>
          <p:cNvPr id="22530" name="Content Placeholder 2"/>
          <p:cNvSpPr>
            <a:spLocks noGrp="1"/>
          </p:cNvSpPr>
          <p:nvPr>
            <p:ph idx="1"/>
          </p:nvPr>
        </p:nvSpPr>
        <p:spPr/>
        <p:txBody>
          <a:bodyPr>
            <a:normAutofit/>
          </a:bodyPr>
          <a:lstStyle/>
          <a:p>
            <a:r>
              <a:rPr lang="en-US" altLang="en-US" dirty="0" smtClean="0"/>
              <a:t>May be worn when Service Dress Blue is not required</a:t>
            </a:r>
          </a:p>
          <a:p>
            <a:r>
              <a:rPr lang="en-US" altLang="en-US" dirty="0" smtClean="0"/>
              <a:t>Light blue CG uniform shirt, long or short sleeve. </a:t>
            </a:r>
          </a:p>
          <a:p>
            <a:pPr lvl="1"/>
            <a:r>
              <a:rPr lang="en-US" altLang="en-US" dirty="0" smtClean="0"/>
              <a:t>Tunic </a:t>
            </a:r>
            <a:r>
              <a:rPr lang="en-US" altLang="en-US" dirty="0" err="1" smtClean="0"/>
              <a:t>overblouse</a:t>
            </a:r>
            <a:r>
              <a:rPr lang="en-US" altLang="en-US" dirty="0" smtClean="0"/>
              <a:t>, untucked, may be worn by women</a:t>
            </a:r>
          </a:p>
          <a:p>
            <a:r>
              <a:rPr lang="en-US" altLang="en-US" dirty="0" smtClean="0"/>
              <a:t>Black socks and shoes</a:t>
            </a:r>
          </a:p>
          <a:p>
            <a:r>
              <a:rPr lang="en-US" altLang="en-US" dirty="0" smtClean="0"/>
              <a:t>Shoulder boards, name tags, ribbons, qualification devices</a:t>
            </a:r>
          </a:p>
          <a:p>
            <a:r>
              <a:rPr lang="en-US" altLang="en-US" dirty="0" smtClean="0"/>
              <a:t>V-neck T-shirt (</a:t>
            </a:r>
            <a:r>
              <a:rPr lang="en-US" altLang="en-US" u="sng" dirty="0" smtClean="0"/>
              <a:t>No crew neck T-shirt</a:t>
            </a:r>
            <a:r>
              <a:rPr lang="en-US" altLang="en-US" dirty="0" smtClean="0"/>
              <a:t>) </a:t>
            </a:r>
          </a:p>
          <a:p>
            <a:r>
              <a:rPr lang="en-US" altLang="en-US" dirty="0" smtClean="0"/>
              <a:t>Garrison </a:t>
            </a:r>
            <a:r>
              <a:rPr lang="en-US" altLang="en-US" dirty="0"/>
              <a:t>cap or Combination cap (</a:t>
            </a:r>
            <a:r>
              <a:rPr lang="en-US" altLang="en-US" u="sng" dirty="0"/>
              <a:t>No ball caps</a:t>
            </a:r>
            <a:r>
              <a:rPr lang="en-US" altLang="en-US" dirty="0" smtClean="0"/>
              <a:t>)</a:t>
            </a:r>
          </a:p>
        </p:txBody>
      </p:sp>
      <p:sp>
        <p:nvSpPr>
          <p:cNvPr id="7" name="Footer Placeholder 6"/>
          <p:cNvSpPr>
            <a:spLocks noGrp="1"/>
          </p:cNvSpPr>
          <p:nvPr>
            <p:ph type="ftr" sz="quarter" idx="11"/>
          </p:nvPr>
        </p:nvSpPr>
        <p:spPr/>
        <p:txBody>
          <a:bodyPr/>
          <a:lstStyle/>
          <a:p>
            <a:r>
              <a:rPr lang="en-US" dirty="0" smtClean="0"/>
              <a:t>Reviewed</a:t>
            </a:r>
            <a:r>
              <a:rPr lang="en-US" dirty="0"/>
              <a:t>, DIR-T USCGAUX</a:t>
            </a:r>
          </a:p>
        </p:txBody>
      </p:sp>
      <p:sp>
        <p:nvSpPr>
          <p:cNvPr id="8" name="Slide Number Placeholder 7"/>
          <p:cNvSpPr>
            <a:spLocks noGrp="1"/>
          </p:cNvSpPr>
          <p:nvPr>
            <p:ph type="sldNum" sz="quarter" idx="12"/>
          </p:nvPr>
        </p:nvSpPr>
        <p:spPr/>
        <p:txBody>
          <a:bodyPr/>
          <a:lstStyle/>
          <a:p>
            <a:fld id="{A896850E-5992-4409-8B77-041EE7980E8C}" type="slidenum">
              <a:rPr lang="en-US" smtClean="0"/>
              <a:pPr/>
              <a:t>19</a:t>
            </a:fld>
            <a:endParaRPr lang="en-US"/>
          </a:p>
        </p:txBody>
      </p:sp>
      <p:pic>
        <p:nvPicPr>
          <p:cNvPr id="9" name="Picture 1" descr="USCGAUX_Tropical_Blue_Long-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6746" y="1060675"/>
            <a:ext cx="2510287" cy="511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67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11265" name="Content Placeholder 2"/>
          <p:cNvSpPr>
            <a:spLocks noGrp="1"/>
          </p:cNvSpPr>
          <p:nvPr>
            <p:ph idx="1"/>
          </p:nvPr>
        </p:nvSpPr>
        <p:spPr/>
        <p:txBody>
          <a:bodyPr/>
          <a:lstStyle/>
          <a:p>
            <a:r>
              <a:rPr lang="en-US" altLang="en-US" dirty="0" smtClean="0"/>
              <a:t>Uniform standards</a:t>
            </a:r>
          </a:p>
          <a:p>
            <a:r>
              <a:rPr lang="en-US" altLang="en-US" dirty="0" smtClean="0"/>
              <a:t>Uniform Board 46 changes</a:t>
            </a:r>
          </a:p>
          <a:p>
            <a:r>
              <a:rPr lang="en-US" altLang="en-US" dirty="0" smtClean="0"/>
              <a:t>Types of uniforms</a:t>
            </a:r>
          </a:p>
          <a:p>
            <a:r>
              <a:rPr lang="en-US" altLang="en-US" dirty="0" smtClean="0"/>
              <a:t>Uniform descriptions</a:t>
            </a:r>
          </a:p>
          <a:p>
            <a:r>
              <a:rPr lang="en-US" altLang="en-US" dirty="0" smtClean="0"/>
              <a:t>Proper placement of ribbons, name tags &amp; devices</a:t>
            </a:r>
          </a:p>
          <a:p>
            <a:r>
              <a:rPr lang="en-US" altLang="en-US" dirty="0" smtClean="0"/>
              <a:t>Grooming standards</a:t>
            </a:r>
          </a:p>
          <a:p>
            <a:r>
              <a:rPr lang="en-US" altLang="en-US" dirty="0" smtClean="0"/>
              <a:t>Where to procure your uniforms</a:t>
            </a:r>
          </a:p>
        </p:txBody>
      </p:sp>
      <p:sp>
        <p:nvSpPr>
          <p:cNvPr id="5" name="Footer Placeholder 4"/>
          <p:cNvSpPr>
            <a:spLocks noGrp="1"/>
          </p:cNvSpPr>
          <p:nvPr>
            <p:ph type="ftr" sz="quarter" idx="11"/>
          </p:nvPr>
        </p:nvSpPr>
        <p:spPr/>
        <p:txBody>
          <a:bodyPr/>
          <a:lstStyle/>
          <a:p>
            <a:r>
              <a:rPr lang="en-US" dirty="0" smtClean="0"/>
              <a:t>Reviewed</a:t>
            </a:r>
            <a:r>
              <a:rPr lang="en-US" dirty="0"/>
              <a:t>, DIR-T </a:t>
            </a:r>
            <a:r>
              <a:rPr lang="en-US" dirty="0" smtClean="0"/>
              <a:t>USCGAUX</a:t>
            </a:r>
            <a:endParaRPr lang="en-US" dirty="0"/>
          </a:p>
        </p:txBody>
      </p:sp>
      <p:sp>
        <p:nvSpPr>
          <p:cNvPr id="6" name="Slide Number Placeholder 5"/>
          <p:cNvSpPr>
            <a:spLocks noGrp="1"/>
          </p:cNvSpPr>
          <p:nvPr>
            <p:ph type="sldNum" sz="quarter" idx="12"/>
          </p:nvPr>
        </p:nvSpPr>
        <p:spPr/>
        <p:txBody>
          <a:bodyPr/>
          <a:lstStyle/>
          <a:p>
            <a:fld id="{A896850E-5992-4409-8B77-041EE7980E8C}" type="slidenum">
              <a:rPr lang="en-US" smtClean="0"/>
              <a:pPr/>
              <a:t>2</a:t>
            </a:fld>
            <a:endParaRPr lang="en-US"/>
          </a:p>
        </p:txBody>
      </p:sp>
    </p:spTree>
    <p:extLst>
      <p:ext uri="{BB962C8B-B14F-4D97-AF65-F5344CB8AC3E}">
        <p14:creationId xmlns:p14="http://schemas.microsoft.com/office/powerpoint/2010/main" val="31176784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20</a:t>
            </a:fld>
            <a:endParaRPr lang="en-US"/>
          </a:p>
        </p:txBody>
      </p:sp>
    </p:spTree>
    <p:extLst>
      <p:ext uri="{BB962C8B-B14F-4D97-AF65-F5344CB8AC3E}">
        <p14:creationId xmlns:p14="http://schemas.microsoft.com/office/powerpoint/2010/main" val="18970140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Winter Dress Blue</a:t>
            </a:r>
            <a:endParaRPr lang="en-US" dirty="0"/>
          </a:p>
        </p:txBody>
      </p:sp>
      <p:sp>
        <p:nvSpPr>
          <p:cNvPr id="24578" name="Content Placeholder 2"/>
          <p:cNvSpPr>
            <a:spLocks noGrp="1"/>
          </p:cNvSpPr>
          <p:nvPr>
            <p:ph idx="1"/>
          </p:nvPr>
        </p:nvSpPr>
        <p:spPr>
          <a:xfrm>
            <a:off x="462116" y="1622323"/>
            <a:ext cx="8460267" cy="4554640"/>
          </a:xfrm>
        </p:spPr>
        <p:txBody>
          <a:bodyPr>
            <a:normAutofit fontScale="85000" lnSpcReduction="10000"/>
          </a:bodyPr>
          <a:lstStyle/>
          <a:p>
            <a:r>
              <a:rPr lang="en-US" altLang="en-US" dirty="0" smtClean="0"/>
              <a:t>Available for wear between November </a:t>
            </a:r>
            <a:r>
              <a:rPr lang="en-US" altLang="en-US" dirty="0"/>
              <a:t>1 to March 31</a:t>
            </a:r>
          </a:p>
          <a:p>
            <a:r>
              <a:rPr lang="en-US" altLang="en-US" dirty="0"/>
              <a:t>May be worn </a:t>
            </a:r>
            <a:r>
              <a:rPr lang="en-US" altLang="en-US" dirty="0" smtClean="0"/>
              <a:t>unless Service </a:t>
            </a:r>
            <a:r>
              <a:rPr lang="en-US" altLang="en-US" dirty="0"/>
              <a:t>Dress </a:t>
            </a:r>
            <a:r>
              <a:rPr lang="en-US" altLang="en-US" dirty="0" smtClean="0"/>
              <a:t>Blue is more </a:t>
            </a:r>
            <a:r>
              <a:rPr lang="en-US" altLang="en-US" dirty="0"/>
              <a:t>appropriate</a:t>
            </a:r>
          </a:p>
          <a:p>
            <a:r>
              <a:rPr lang="en-US" altLang="en-US" dirty="0" smtClean="0"/>
              <a:t>Coast Guard blue </a:t>
            </a:r>
            <a:r>
              <a:rPr lang="en-US" altLang="en-US" dirty="0"/>
              <a:t>winter shirt </a:t>
            </a:r>
            <a:r>
              <a:rPr lang="en-US" altLang="en-US" dirty="0" smtClean="0"/>
              <a:t>(long sleeve) and </a:t>
            </a:r>
            <a:r>
              <a:rPr lang="en-US" altLang="en-US" dirty="0"/>
              <a:t>blue pants</a:t>
            </a:r>
          </a:p>
          <a:p>
            <a:r>
              <a:rPr lang="en-US" altLang="en-US" dirty="0" smtClean="0"/>
              <a:t>Coast Guard blue </a:t>
            </a:r>
            <a:r>
              <a:rPr lang="en-US" altLang="en-US" dirty="0"/>
              <a:t>tie</a:t>
            </a:r>
          </a:p>
          <a:p>
            <a:r>
              <a:rPr lang="en-US" altLang="en-US" dirty="0"/>
              <a:t>Black shoe and socks</a:t>
            </a:r>
          </a:p>
          <a:p>
            <a:r>
              <a:rPr lang="en-US" altLang="en-US" dirty="0"/>
              <a:t>Metal collar devices, name tag</a:t>
            </a:r>
            <a:r>
              <a:rPr lang="en-US" altLang="en-US" dirty="0" smtClean="0"/>
              <a:t>, ribbons, qualification </a:t>
            </a:r>
            <a:r>
              <a:rPr lang="en-US" altLang="en-US" dirty="0"/>
              <a:t>devices</a:t>
            </a:r>
          </a:p>
          <a:p>
            <a:r>
              <a:rPr lang="en-US" altLang="en-US" dirty="0"/>
              <a:t>Garrison or Combination cap</a:t>
            </a:r>
          </a:p>
          <a:p>
            <a:r>
              <a:rPr lang="en-US" altLang="en-US" dirty="0" smtClean="0"/>
              <a:t>Approved outerwear</a:t>
            </a:r>
            <a:r>
              <a:rPr lang="en-US" altLang="en-US" dirty="0"/>
              <a:t>: </a:t>
            </a:r>
            <a:endParaRPr lang="en-US" altLang="en-US" dirty="0" smtClean="0"/>
          </a:p>
          <a:p>
            <a:pPr lvl="1"/>
            <a:r>
              <a:rPr lang="en-US" altLang="en-US" dirty="0" smtClean="0"/>
              <a:t>Windbreaker</a:t>
            </a:r>
            <a:r>
              <a:rPr lang="en-US" altLang="en-US" dirty="0"/>
              <a:t>, Bridge Coat, Trench Coat, </a:t>
            </a:r>
            <a:r>
              <a:rPr lang="en-US" altLang="en-US" dirty="0" smtClean="0"/>
              <a:t>Foul Weather </a:t>
            </a:r>
            <a:r>
              <a:rPr lang="en-US" altLang="en-US" dirty="0"/>
              <a:t>Parka, Cardigan Sweater or Wooly-</a:t>
            </a:r>
            <a:r>
              <a:rPr lang="en-US" altLang="en-US" dirty="0" err="1"/>
              <a:t>Pully</a:t>
            </a:r>
            <a:r>
              <a:rPr lang="en-US" altLang="en-US" dirty="0"/>
              <a:t> </a:t>
            </a:r>
            <a:r>
              <a:rPr lang="en-US" altLang="en-US" dirty="0" smtClean="0"/>
              <a:t>sweater</a:t>
            </a:r>
            <a:endParaRPr lang="en-US" altLang="en-US" dirty="0"/>
          </a:p>
        </p:txBody>
      </p:sp>
      <p:sp>
        <p:nvSpPr>
          <p:cNvPr id="7" name="Footer Placeholder 6"/>
          <p:cNvSpPr>
            <a:spLocks noGrp="1"/>
          </p:cNvSpPr>
          <p:nvPr>
            <p:ph type="ftr" sz="quarter" idx="11"/>
          </p:nvPr>
        </p:nvSpPr>
        <p:spPr/>
        <p:txBody>
          <a:bodyPr/>
          <a:lstStyle/>
          <a:p>
            <a:r>
              <a:rPr lang="en-US" dirty="0" smtClean="0"/>
              <a:t>Reviewed</a:t>
            </a:r>
            <a:r>
              <a:rPr lang="en-US" dirty="0"/>
              <a:t>, DIR-T USCGAUX</a:t>
            </a:r>
          </a:p>
        </p:txBody>
      </p:sp>
      <p:sp>
        <p:nvSpPr>
          <p:cNvPr id="8" name="Slide Number Placeholder 7"/>
          <p:cNvSpPr>
            <a:spLocks noGrp="1"/>
          </p:cNvSpPr>
          <p:nvPr>
            <p:ph type="sldNum" sz="quarter" idx="12"/>
          </p:nvPr>
        </p:nvSpPr>
        <p:spPr/>
        <p:txBody>
          <a:bodyPr/>
          <a:lstStyle/>
          <a:p>
            <a:fld id="{A896850E-5992-4409-8B77-041EE7980E8C}" type="slidenum">
              <a:rPr lang="en-US" smtClean="0"/>
              <a:pPr/>
              <a:t>21</a:t>
            </a:fld>
            <a:endParaRPr lang="en-US"/>
          </a:p>
        </p:txBody>
      </p:sp>
      <p:pic>
        <p:nvPicPr>
          <p:cNvPr id="9" name="Picture 1" descr="USCGAUX_Winter_Dress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0264" y="1007742"/>
            <a:ext cx="2402870" cy="510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9369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mware-host\Shared Folders\Hubble On My Mac\Dropbox\ActionUpload\Uniforms 11DEC2014\ODU-Upda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22</a:t>
            </a:fld>
            <a:endParaRPr lang="en-US"/>
          </a:p>
        </p:txBody>
      </p:sp>
    </p:spTree>
    <p:extLst>
      <p:ext uri="{BB962C8B-B14F-4D97-AF65-F5344CB8AC3E}">
        <p14:creationId xmlns:p14="http://schemas.microsoft.com/office/powerpoint/2010/main" val="2846205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Dress Uniform (ODU)</a:t>
            </a:r>
            <a:endParaRPr lang="en-US" dirty="0"/>
          </a:p>
        </p:txBody>
      </p:sp>
      <p:sp>
        <p:nvSpPr>
          <p:cNvPr id="26625" name="Content Placeholder 2"/>
          <p:cNvSpPr>
            <a:spLocks noGrp="1"/>
          </p:cNvSpPr>
          <p:nvPr>
            <p:ph idx="1"/>
          </p:nvPr>
        </p:nvSpPr>
        <p:spPr/>
        <p:txBody>
          <a:bodyPr>
            <a:normAutofit/>
          </a:bodyPr>
          <a:lstStyle/>
          <a:p>
            <a:r>
              <a:rPr lang="en-US" altLang="en-US" dirty="0" smtClean="0"/>
              <a:t>Worn where any form of Dress Uniform is not required (or more appropriate) and while commuting</a:t>
            </a:r>
          </a:p>
          <a:p>
            <a:r>
              <a:rPr lang="en-US" altLang="en-US" dirty="0" err="1"/>
              <a:t>Auxiliarists</a:t>
            </a:r>
            <a:r>
              <a:rPr lang="en-US" altLang="en-US" dirty="0"/>
              <a:t> working directly with USCG units must wear the untucked version of the ODU, unless otherwise directed</a:t>
            </a:r>
          </a:p>
          <a:p>
            <a:r>
              <a:rPr lang="en-US" altLang="en-US" dirty="0"/>
              <a:t>Sleeves shall not be rolled up except as authorized for the ODU</a:t>
            </a:r>
          </a:p>
          <a:p>
            <a:r>
              <a:rPr lang="en-US" altLang="en-US" dirty="0"/>
              <a:t>Rolled up sleeves must be worn in prescribed accordion style with only the cuff </a:t>
            </a:r>
            <a:r>
              <a:rPr lang="en-US" altLang="en-US" dirty="0" smtClean="0"/>
              <a:t>showing</a:t>
            </a:r>
          </a:p>
        </p:txBody>
      </p:sp>
      <p:sp>
        <p:nvSpPr>
          <p:cNvPr id="6" name="Footer Placeholder 5"/>
          <p:cNvSpPr>
            <a:spLocks noGrp="1"/>
          </p:cNvSpPr>
          <p:nvPr>
            <p:ph type="ftr" sz="quarter" idx="11"/>
          </p:nvPr>
        </p:nvSpPr>
        <p:spPr/>
        <p:txBody>
          <a:bodyPr/>
          <a:lstStyle/>
          <a:p>
            <a:r>
              <a:rPr lang="en-US" dirty="0" smtClean="0"/>
              <a:t>Reviewed</a:t>
            </a:r>
            <a:r>
              <a:rPr lang="en-US" dirty="0"/>
              <a:t>, DIR-T USCGAUX</a:t>
            </a:r>
          </a:p>
        </p:txBody>
      </p:sp>
      <p:sp>
        <p:nvSpPr>
          <p:cNvPr id="7" name="Slide Number Placeholder 6"/>
          <p:cNvSpPr>
            <a:spLocks noGrp="1"/>
          </p:cNvSpPr>
          <p:nvPr>
            <p:ph type="sldNum" sz="quarter" idx="12"/>
          </p:nvPr>
        </p:nvSpPr>
        <p:spPr/>
        <p:txBody>
          <a:bodyPr/>
          <a:lstStyle/>
          <a:p>
            <a:fld id="{A896850E-5992-4409-8B77-041EE7980E8C}" type="slidenum">
              <a:rPr lang="en-US" smtClean="0"/>
              <a:pPr/>
              <a:t>23</a:t>
            </a:fld>
            <a:endParaRPr lang="en-US"/>
          </a:p>
        </p:txBody>
      </p:sp>
    </p:spTree>
    <p:extLst>
      <p:ext uri="{BB962C8B-B14F-4D97-AF65-F5344CB8AC3E}">
        <p14:creationId xmlns:p14="http://schemas.microsoft.com/office/powerpoint/2010/main" val="19922387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effectLst/>
                <a:ea typeface="+mn-ea"/>
                <a:cs typeface="+mn-cs"/>
              </a:rPr>
              <a:t>Operational Dress Uniform (ODU)</a:t>
            </a:r>
            <a:endParaRPr lang="en-US" sz="5400" dirty="0"/>
          </a:p>
        </p:txBody>
      </p:sp>
      <p:sp>
        <p:nvSpPr>
          <p:cNvPr id="3" name="Content Placeholder 2"/>
          <p:cNvSpPr>
            <a:spLocks noGrp="1"/>
          </p:cNvSpPr>
          <p:nvPr>
            <p:ph idx="1"/>
          </p:nvPr>
        </p:nvSpPr>
        <p:spPr/>
        <p:txBody>
          <a:bodyPr>
            <a:normAutofit/>
          </a:bodyPr>
          <a:lstStyle/>
          <a:p>
            <a:r>
              <a:rPr lang="en-US" altLang="en-US" dirty="0" smtClean="0"/>
              <a:t>Boots, high top, lace up are worn for most occasions, but the boat shoe is an authorized option for </a:t>
            </a:r>
            <a:r>
              <a:rPr lang="en-US" altLang="en-US" dirty="0" err="1" smtClean="0"/>
              <a:t>Auxiliarists</a:t>
            </a:r>
            <a:r>
              <a:rPr lang="en-US" altLang="en-US" dirty="0" smtClean="0"/>
              <a:t>, regardless of the type of ODU that is being worn (regular or hot weather)</a:t>
            </a:r>
          </a:p>
          <a:p>
            <a:r>
              <a:rPr lang="en-US" altLang="en-US" dirty="0" smtClean="0"/>
              <a:t>ODU trousers are worn bloused with boots. They are worn un-bloused with boat shoes, only when conducting vessel safety checks, underway on an Auxiliary operational facility, commuting to or from a point of Auxiliary patrol or safety check activity, or specifically authorized by a Coast Guard order issuing authority.</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24</a:t>
            </a:fld>
            <a:endParaRPr lang="en-US"/>
          </a:p>
        </p:txBody>
      </p:sp>
    </p:spTree>
    <p:extLst>
      <p:ext uri="{BB962C8B-B14F-4D97-AF65-F5344CB8AC3E}">
        <p14:creationId xmlns:p14="http://schemas.microsoft.com/office/powerpoint/2010/main" val="13656276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effectLst/>
                <a:ea typeface="+mn-ea"/>
                <a:cs typeface="+mn-cs"/>
              </a:rPr>
              <a:t>Operational Dress Uniform (ODU)</a:t>
            </a:r>
            <a:endParaRPr lang="en-US" sz="5400" dirty="0"/>
          </a:p>
        </p:txBody>
      </p:sp>
      <p:sp>
        <p:nvSpPr>
          <p:cNvPr id="3" name="Content Placeholder 2"/>
          <p:cNvSpPr>
            <a:spLocks noGrp="1"/>
          </p:cNvSpPr>
          <p:nvPr>
            <p:ph idx="1"/>
          </p:nvPr>
        </p:nvSpPr>
        <p:spPr/>
        <p:txBody>
          <a:bodyPr>
            <a:normAutofit/>
          </a:bodyPr>
          <a:lstStyle/>
          <a:p>
            <a:r>
              <a:rPr lang="en-US" altLang="en-US" dirty="0" smtClean="0"/>
              <a:t>Sew-on cloth nametapes, USCG AUXILIARY, and devices must be the full width of the pocket</a:t>
            </a:r>
          </a:p>
          <a:p>
            <a:r>
              <a:rPr lang="en-US" altLang="en-US" dirty="0" smtClean="0"/>
              <a:t>Sew-on or Velcro cloth member and officer collar devices are worn with black “A” for officer devices</a:t>
            </a:r>
          </a:p>
          <a:p>
            <a:r>
              <a:rPr lang="en-US" altLang="en-US" dirty="0" smtClean="0"/>
              <a:t>Embroidery, plastic name tags, and metal devices are prohibited</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25</a:t>
            </a:fld>
            <a:endParaRPr lang="en-US"/>
          </a:p>
        </p:txBody>
      </p:sp>
    </p:spTree>
    <p:extLst>
      <p:ext uri="{BB962C8B-B14F-4D97-AF65-F5344CB8AC3E}">
        <p14:creationId xmlns:p14="http://schemas.microsoft.com/office/powerpoint/2010/main" val="27359747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1200" dirty="0" smtClean="0">
                <a:solidFill>
                  <a:schemeClr val="tx1"/>
                </a:solidFill>
                <a:effectLst/>
                <a:latin typeface="+mj-lt"/>
                <a:ea typeface="+mj-ea"/>
                <a:cs typeface="+mj-cs"/>
              </a:rPr>
              <a:t>Operational Dress Uniform (ODU)</a:t>
            </a:r>
            <a:endParaRPr lang="en-US" dirty="0"/>
          </a:p>
        </p:txBody>
      </p:sp>
      <p:sp>
        <p:nvSpPr>
          <p:cNvPr id="3" name="Content Placeholder 2"/>
          <p:cNvSpPr>
            <a:spLocks noGrp="1"/>
          </p:cNvSpPr>
          <p:nvPr>
            <p:ph idx="1"/>
          </p:nvPr>
        </p:nvSpPr>
        <p:spPr/>
        <p:txBody>
          <a:bodyPr/>
          <a:lstStyle/>
          <a:p>
            <a:pPr rtl="0" eaLnBrk="1" latinLnBrk="0" hangingPunct="1"/>
            <a:r>
              <a:rPr lang="en-US" sz="2800" kern="1200" dirty="0" smtClean="0">
                <a:solidFill>
                  <a:schemeClr val="bg2"/>
                </a:solidFill>
                <a:effectLst/>
                <a:latin typeface="+mn-lt"/>
                <a:ea typeface="+mn-ea"/>
                <a:cs typeface="+mn-cs"/>
              </a:rPr>
              <a:t>The dark blue crew neck tee-shirt with USCG AUXILIARY embroidered or screen printed on the front left chest is worn</a:t>
            </a:r>
            <a:endParaRPr lang="en-US" sz="2800" dirty="0" smtClean="0">
              <a:effectLst/>
            </a:endParaRPr>
          </a:p>
          <a:p>
            <a:pPr rtl="0" eaLnBrk="1" latinLnBrk="0" hangingPunct="1"/>
            <a:r>
              <a:rPr lang="en-US" sz="2800" kern="1200" dirty="0" smtClean="0">
                <a:solidFill>
                  <a:schemeClr val="bg2"/>
                </a:solidFill>
                <a:effectLst/>
                <a:latin typeface="+mn-lt"/>
                <a:ea typeface="+mn-ea"/>
                <a:cs typeface="+mn-cs"/>
              </a:rPr>
              <a:t>Belt is black web belt with subdued open-faced buckle or basic riggers belt</a:t>
            </a:r>
            <a:endParaRPr lang="en-US" dirty="0" smtClean="0">
              <a:effectLst/>
            </a:endParaRPr>
          </a:p>
          <a:p>
            <a:pPr rtl="0" eaLnBrk="1" latinLnBrk="0" hangingPunct="1"/>
            <a:r>
              <a:rPr lang="en-US" sz="2800" kern="1200" dirty="0" smtClean="0">
                <a:solidFill>
                  <a:schemeClr val="bg2"/>
                </a:solidFill>
                <a:effectLst/>
                <a:latin typeface="+mn-lt"/>
                <a:ea typeface="+mn-ea"/>
                <a:cs typeface="+mn-cs"/>
              </a:rPr>
              <a:t>USCG Auxiliary ball cap, or Tilley hat obtained from an appropriate source may be worn with the ODU</a:t>
            </a:r>
            <a:endParaRPr lang="en-US" dirty="0" smtClean="0">
              <a:effectLst/>
            </a:endParaRPr>
          </a:p>
          <a:p>
            <a:pPr rtl="0" eaLnBrk="1" latinLnBrk="0" hangingPunct="1"/>
            <a:r>
              <a:rPr lang="en-US" sz="2800" kern="1200" dirty="0" smtClean="0">
                <a:solidFill>
                  <a:schemeClr val="bg2"/>
                </a:solidFill>
                <a:effectLst/>
                <a:latin typeface="+mn-lt"/>
                <a:ea typeface="+mn-ea"/>
                <a:cs typeface="+mn-cs"/>
              </a:rPr>
              <a:t>Tucked version of the ODU is authorized for Auxiliary wear until no longer serviceable</a:t>
            </a:r>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26</a:t>
            </a:fld>
            <a:endParaRPr lang="en-US"/>
          </a:p>
        </p:txBody>
      </p:sp>
    </p:spTree>
    <p:extLst>
      <p:ext uri="{BB962C8B-B14F-4D97-AF65-F5344CB8AC3E}">
        <p14:creationId xmlns:p14="http://schemas.microsoft.com/office/powerpoint/2010/main" val="92624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ODU Member and </a:t>
            </a:r>
            <a:r>
              <a:rPr lang="en-US" dirty="0"/>
              <a:t>O</a:t>
            </a:r>
            <a:r>
              <a:rPr lang="en-US" dirty="0" smtClean="0"/>
              <a:t>ffice Devices</a:t>
            </a:r>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27</a:t>
            </a:fld>
            <a:endParaRPr lang="en-US"/>
          </a:p>
        </p:txBody>
      </p:sp>
      <p:pic>
        <p:nvPicPr>
          <p:cNvPr id="6" name="Picture 5" descr="ODUDevices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57" y="1570225"/>
            <a:ext cx="10993886" cy="4493684"/>
          </a:xfrm>
          <a:prstGeom prst="rect">
            <a:avLst/>
          </a:prstGeom>
        </p:spPr>
      </p:pic>
    </p:spTree>
    <p:extLst>
      <p:ext uri="{BB962C8B-B14F-4D97-AF65-F5344CB8AC3E}">
        <p14:creationId xmlns:p14="http://schemas.microsoft.com/office/powerpoint/2010/main" val="296298492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Enhanced_All_Weather_Liner_SLarge1_160.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523" y="1627575"/>
            <a:ext cx="2907613" cy="35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ODU Outerwear</a:t>
            </a:r>
            <a:endParaRPr lang="en-US" dirty="0"/>
          </a:p>
        </p:txBody>
      </p:sp>
      <p:pic>
        <p:nvPicPr>
          <p:cNvPr id="30725" name="Content Placeholder 5" descr="Foul Weather Parka II.jpg"/>
          <p:cNvPicPr>
            <a:picLocks noGrp="1"/>
          </p:cNvPicPr>
          <p:nvPr>
            <p:ph sz="quarter" idx="4294967295"/>
          </p:nvPr>
        </p:nvPicPr>
        <p:blipFill rotWithShape="1">
          <a:blip r:embed="rId3" cstate="print">
            <a:extLst>
              <a:ext uri="{28A0092B-C50C-407E-A947-70E740481C1C}">
                <a14:useLocalDpi xmlns:a14="http://schemas.microsoft.com/office/drawing/2010/main" val="0"/>
              </a:ext>
            </a:extLst>
          </a:blip>
          <a:srcRect l="28810" r="28809"/>
          <a:stretch/>
        </p:blipFill>
        <p:spPr>
          <a:xfrm>
            <a:off x="2416016" y="1627188"/>
            <a:ext cx="2909888" cy="3684587"/>
          </a:xfrm>
        </p:spPr>
      </p:pic>
      <p:sp>
        <p:nvSpPr>
          <p:cNvPr id="8" name="TextBox 7"/>
          <p:cNvSpPr txBox="1"/>
          <p:nvPr/>
        </p:nvSpPr>
        <p:spPr>
          <a:xfrm>
            <a:off x="670560" y="5320810"/>
            <a:ext cx="6400800" cy="1241237"/>
          </a:xfrm>
          <a:prstGeom prst="rect">
            <a:avLst/>
          </a:prstGeom>
          <a:noFill/>
        </p:spPr>
        <p:txBody>
          <a:bodyPr wrap="square" rtlCol="0">
            <a:spAutoFit/>
          </a:bodyPr>
          <a:lstStyle/>
          <a:p>
            <a:pPr algn="ctr">
              <a:defRPr/>
            </a:pPr>
            <a:r>
              <a:rPr lang="en-US" sz="2133" b="1" dirty="0">
                <a:latin typeface="Calibri" charset="0"/>
                <a:ea typeface="ＭＳ Ｐゴシック" charset="0"/>
                <a:cs typeface="ＭＳ Ｐゴシック" charset="0"/>
              </a:rPr>
              <a:t>Foul Weather Parka II (FWP)</a:t>
            </a:r>
          </a:p>
          <a:p>
            <a:pPr algn="ctr">
              <a:defRPr/>
            </a:pPr>
            <a:r>
              <a:rPr lang="en-US" sz="1600" dirty="0">
                <a:latin typeface="Calibri" charset="0"/>
                <a:ea typeface="ＭＳ Ｐゴシック" charset="0"/>
                <a:cs typeface="ＭＳ Ｐゴシック" charset="0"/>
              </a:rPr>
              <a:t>(note: the fleece FWP liner is no longer</a:t>
            </a:r>
          </a:p>
          <a:p>
            <a:pPr algn="ctr">
              <a:defRPr/>
            </a:pPr>
            <a:r>
              <a:rPr lang="en-US" sz="1600" dirty="0">
                <a:latin typeface="Calibri" charset="0"/>
                <a:ea typeface="ＭＳ Ｐゴシック" charset="0"/>
                <a:cs typeface="ＭＳ Ｐゴシック" charset="0"/>
              </a:rPr>
              <a:t>authorized as stand alone outerwear)</a:t>
            </a:r>
          </a:p>
          <a:p>
            <a:pPr algn="ctr"/>
            <a:endParaRPr lang="en-US" sz="2133" dirty="0"/>
          </a:p>
        </p:txBody>
      </p:sp>
      <p:sp>
        <p:nvSpPr>
          <p:cNvPr id="9" name="TextBox 8"/>
          <p:cNvSpPr txBox="1"/>
          <p:nvPr/>
        </p:nvSpPr>
        <p:spPr>
          <a:xfrm>
            <a:off x="5676461" y="5320810"/>
            <a:ext cx="4910259" cy="748795"/>
          </a:xfrm>
          <a:prstGeom prst="rect">
            <a:avLst/>
          </a:prstGeom>
          <a:noFill/>
        </p:spPr>
        <p:txBody>
          <a:bodyPr wrap="square" rtlCol="0">
            <a:spAutoFit/>
          </a:bodyPr>
          <a:lstStyle/>
          <a:p>
            <a:pPr algn="ctr"/>
            <a:r>
              <a:rPr lang="en-US" sz="2133" b="1" dirty="0">
                <a:latin typeface="Calibri" charset="0"/>
                <a:ea typeface="ＭＳ Ｐゴシック" charset="0"/>
                <a:cs typeface="ＭＳ Ｐゴシック" charset="0"/>
              </a:rPr>
              <a:t>ODU Utility Jacket </a:t>
            </a:r>
            <a:br>
              <a:rPr lang="en-US" sz="2133" b="1" dirty="0">
                <a:latin typeface="Calibri" charset="0"/>
                <a:ea typeface="ＭＳ Ｐゴシック" charset="0"/>
                <a:cs typeface="ＭＳ Ｐゴシック" charset="0"/>
              </a:rPr>
            </a:br>
            <a:r>
              <a:rPr lang="en-US" sz="2133" dirty="0">
                <a:latin typeface="Calibri" charset="0"/>
                <a:ea typeface="ＭＳ Ｐゴシック" charset="0"/>
                <a:cs typeface="ＭＳ Ｐゴシック" charset="0"/>
              </a:rPr>
              <a:t>(enhanced Foul Weather liner) </a:t>
            </a:r>
            <a:endParaRPr lang="en-US" sz="2133" dirty="0"/>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28</a:t>
            </a:fld>
            <a:endParaRPr lang="en-US"/>
          </a:p>
        </p:txBody>
      </p:sp>
    </p:spTree>
    <p:extLst>
      <p:ext uri="{BB962C8B-B14F-4D97-AF65-F5344CB8AC3E}">
        <p14:creationId xmlns:p14="http://schemas.microsoft.com/office/powerpoint/2010/main" val="77093012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dirty="0" smtClean="0"/>
              <a:t>Foul Weather Parka Devices </a:t>
            </a:r>
          </a:p>
        </p:txBody>
      </p:sp>
      <p:sp>
        <p:nvSpPr>
          <p:cNvPr id="31746" name="Content Placeholder 2"/>
          <p:cNvSpPr>
            <a:spLocks noGrp="1"/>
          </p:cNvSpPr>
          <p:nvPr>
            <p:ph idx="1"/>
          </p:nvPr>
        </p:nvSpPr>
        <p:spPr/>
        <p:txBody>
          <a:bodyPr/>
          <a:lstStyle/>
          <a:p>
            <a:r>
              <a:rPr lang="en-US" dirty="0"/>
              <a:t>The Foul Weather Parka (FWPII) fabric office device is a mandatory uniform item for the parka shell.</a:t>
            </a:r>
          </a:p>
          <a:p>
            <a:r>
              <a:rPr lang="en-US" dirty="0"/>
              <a:t>The device is required on the Parka Liner/ODU Utility Jacket when worn as a stand alone, exterior garment.</a:t>
            </a:r>
          </a:p>
          <a:p>
            <a:r>
              <a:rPr lang="en-US" dirty="0"/>
              <a:t>Wear of metal office insignia is not authorized</a:t>
            </a:r>
          </a:p>
          <a:p>
            <a:pPr marL="0" indent="0">
              <a:buNone/>
            </a:pPr>
            <a:r>
              <a:rPr lang="en-US" dirty="0" smtClean="0"/>
              <a:t>				</a:t>
            </a:r>
          </a:p>
          <a:p>
            <a:endParaRPr lang="en-US" dirty="0"/>
          </a:p>
        </p:txBody>
      </p:sp>
      <p:pic>
        <p:nvPicPr>
          <p:cNvPr id="31747" name="Picture 1" descr="ITEM60247__02092.1405323788.1280.1280.JPG"/>
          <p:cNvPicPr>
            <a:picLocks noChangeAspect="1"/>
          </p:cNvPicPr>
          <p:nvPr/>
        </p:nvPicPr>
        <p:blipFill rotWithShape="1">
          <a:blip r:embed="rId2" cstate="print">
            <a:extLst>
              <a:ext uri="{28A0092B-C50C-407E-A947-70E740481C1C}">
                <a14:useLocalDpi xmlns:a14="http://schemas.microsoft.com/office/drawing/2010/main" val="0"/>
              </a:ext>
            </a:extLst>
          </a:blip>
          <a:srcRect l="12589" t="10349" r="10256" b="14651"/>
          <a:stretch/>
        </p:blipFill>
        <p:spPr bwMode="auto">
          <a:xfrm>
            <a:off x="4095750" y="4343400"/>
            <a:ext cx="11334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ITEM60249__95077.1405323859.1280.1280.JPG"/>
          <p:cNvPicPr>
            <a:picLocks noChangeAspect="1"/>
          </p:cNvPicPr>
          <p:nvPr/>
        </p:nvPicPr>
        <p:blipFill rotWithShape="1">
          <a:blip r:embed="rId3" cstate="print">
            <a:extLst>
              <a:ext uri="{28A0092B-C50C-407E-A947-70E740481C1C}">
                <a14:useLocalDpi xmlns:a14="http://schemas.microsoft.com/office/drawing/2010/main" val="0"/>
              </a:ext>
            </a:extLst>
          </a:blip>
          <a:srcRect l="16452" t="14642" r="12109" b="12138"/>
          <a:stretch/>
        </p:blipFill>
        <p:spPr bwMode="auto">
          <a:xfrm>
            <a:off x="6965158" y="4343402"/>
            <a:ext cx="1073943" cy="15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60246__07688.1405323876.1280.1280.jpg"/>
          <p:cNvPicPr>
            <a:picLocks noChangeAspect="1"/>
          </p:cNvPicPr>
          <p:nvPr/>
        </p:nvPicPr>
        <p:blipFill rotWithShape="1">
          <a:blip r:embed="rId4" cstate="print">
            <a:extLst>
              <a:ext uri="{28A0092B-C50C-407E-A947-70E740481C1C}">
                <a14:useLocalDpi xmlns:a14="http://schemas.microsoft.com/office/drawing/2010/main" val="0"/>
              </a:ext>
            </a:extLst>
          </a:blip>
          <a:srcRect l="12198" t="5618" r="8549" b="10605"/>
          <a:stretch/>
        </p:blipFill>
        <p:spPr bwMode="auto">
          <a:xfrm>
            <a:off x="1231244" y="4343402"/>
            <a:ext cx="1169056" cy="15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ITEM60251__46518.1405323764.1280.1280.JPG"/>
          <p:cNvPicPr>
            <a:picLocks noChangeAspect="1"/>
          </p:cNvPicPr>
          <p:nvPr/>
        </p:nvPicPr>
        <p:blipFill rotWithShape="1">
          <a:blip r:embed="rId5" cstate="print">
            <a:extLst>
              <a:ext uri="{28A0092B-C50C-407E-A947-70E740481C1C}">
                <a14:useLocalDpi xmlns:a14="http://schemas.microsoft.com/office/drawing/2010/main" val="0"/>
              </a:ext>
            </a:extLst>
          </a:blip>
          <a:srcRect l="19000" t="12268" r="13499" b="14024"/>
          <a:stretch/>
        </p:blipFill>
        <p:spPr bwMode="auto">
          <a:xfrm>
            <a:off x="9925049" y="4343401"/>
            <a:ext cx="1009651"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29</a:t>
            </a:fld>
            <a:endParaRPr lang="en-US"/>
          </a:p>
        </p:txBody>
      </p:sp>
    </p:spTree>
    <p:extLst>
      <p:ext uri="{BB962C8B-B14F-4D97-AF65-F5344CB8AC3E}">
        <p14:creationId xmlns:p14="http://schemas.microsoft.com/office/powerpoint/2010/main" val="14882269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679" y="1515293"/>
            <a:ext cx="3344092" cy="45016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2"/>
          <p:cNvSpPr>
            <a:spLocks noGrp="1"/>
          </p:cNvSpPr>
          <p:nvPr>
            <p:ph type="title"/>
          </p:nvPr>
        </p:nvSpPr>
        <p:spPr/>
        <p:txBody>
          <a:bodyPr/>
          <a:lstStyle/>
          <a:p>
            <a:r>
              <a:rPr lang="en-US" altLang="en-US" dirty="0" smtClean="0"/>
              <a:t>Uniform Standards</a:t>
            </a:r>
            <a:endParaRPr lang="en-US" dirty="0"/>
          </a:p>
        </p:txBody>
      </p:sp>
      <p:sp>
        <p:nvSpPr>
          <p:cNvPr id="12289" name="Content Placeholder 2"/>
          <p:cNvSpPr>
            <a:spLocks noGrp="1"/>
          </p:cNvSpPr>
          <p:nvPr>
            <p:ph sz="quarter" idx="4294967295"/>
          </p:nvPr>
        </p:nvSpPr>
        <p:spPr>
          <a:xfrm>
            <a:off x="4347434" y="2551113"/>
            <a:ext cx="7048500" cy="3552825"/>
          </a:xfrm>
        </p:spPr>
        <p:txBody>
          <a:bodyPr/>
          <a:lstStyle/>
          <a:p>
            <a:pPr marL="0" indent="0">
              <a:buNone/>
            </a:pPr>
            <a:r>
              <a:rPr lang="en-US" altLang="ja-JP" sz="2667" i="1" dirty="0" smtClean="0"/>
              <a:t>The </a:t>
            </a:r>
            <a:r>
              <a:rPr lang="en-US" altLang="ja-JP" sz="2667" i="1" dirty="0"/>
              <a:t>word </a:t>
            </a:r>
            <a:r>
              <a:rPr lang="en-US" altLang="ja-JP" sz="2667" i="1" dirty="0">
                <a:solidFill>
                  <a:schemeClr val="accent2"/>
                </a:solidFill>
              </a:rPr>
              <a:t>uniform</a:t>
            </a:r>
            <a:r>
              <a:rPr lang="en-US" altLang="ja-JP" sz="2667" i="1" dirty="0"/>
              <a:t> implies consistency and conformance to certain standards</a:t>
            </a:r>
            <a:r>
              <a:rPr lang="en-US" altLang="ja-JP" sz="2667" i="1" dirty="0" smtClean="0"/>
              <a:t>. </a:t>
            </a:r>
            <a:endParaRPr lang="en-US" altLang="ja-JP" sz="2667" i="1" dirty="0"/>
          </a:p>
          <a:p>
            <a:pPr marL="0" indent="0" algn="r">
              <a:buNone/>
            </a:pPr>
            <a:endParaRPr lang="en-US" altLang="en-US" sz="1600" dirty="0">
              <a:solidFill>
                <a:schemeClr val="bg1">
                  <a:lumMod val="50000"/>
                </a:schemeClr>
              </a:solidFill>
            </a:endParaRPr>
          </a:p>
          <a:p>
            <a:pPr marL="0" indent="0" algn="r">
              <a:lnSpc>
                <a:spcPct val="100000"/>
              </a:lnSpc>
              <a:spcBef>
                <a:spcPts val="0"/>
              </a:spcBef>
              <a:buNone/>
            </a:pPr>
            <a:r>
              <a:rPr lang="en-US" altLang="en-US" sz="1600" dirty="0">
                <a:solidFill>
                  <a:schemeClr val="bg1">
                    <a:lumMod val="50000"/>
                  </a:schemeClr>
                </a:solidFill>
              </a:rPr>
              <a:t>Auxiliary Manual COMDTINST </a:t>
            </a:r>
            <a:r>
              <a:rPr lang="en-US" altLang="en-US" sz="1600" dirty="0" smtClean="0">
                <a:solidFill>
                  <a:schemeClr val="bg1">
                    <a:lumMod val="50000"/>
                  </a:schemeClr>
                </a:solidFill>
              </a:rPr>
              <a:t>M16790.1G </a:t>
            </a:r>
            <a:r>
              <a:rPr lang="en-US" altLang="en-US" sz="1600" dirty="0">
                <a:solidFill>
                  <a:schemeClr val="bg1">
                    <a:lumMod val="50000"/>
                  </a:schemeClr>
                </a:solidFill>
              </a:rPr>
              <a:t/>
            </a:r>
            <a:br>
              <a:rPr lang="en-US" altLang="en-US" sz="1600" dirty="0">
                <a:solidFill>
                  <a:schemeClr val="bg1">
                    <a:lumMod val="50000"/>
                  </a:schemeClr>
                </a:solidFill>
              </a:rPr>
            </a:br>
            <a:r>
              <a:rPr lang="en-US" altLang="en-US" sz="1600" dirty="0">
                <a:solidFill>
                  <a:schemeClr val="bg1">
                    <a:lumMod val="50000"/>
                  </a:schemeClr>
                </a:solidFill>
              </a:rPr>
              <a:t>Chapter 10 – Section </a:t>
            </a:r>
            <a:r>
              <a:rPr lang="en-US" altLang="en-US" sz="1600" dirty="0" smtClean="0">
                <a:solidFill>
                  <a:schemeClr val="bg1">
                    <a:lumMod val="50000"/>
                  </a:schemeClr>
                </a:solidFill>
              </a:rPr>
              <a:t>C.3</a:t>
            </a:r>
          </a:p>
          <a:p>
            <a:pPr marL="0" indent="0" algn="r">
              <a:lnSpc>
                <a:spcPct val="100000"/>
              </a:lnSpc>
              <a:spcBef>
                <a:spcPts val="0"/>
              </a:spcBef>
              <a:buNone/>
            </a:pPr>
            <a:r>
              <a:rPr lang="ja-JP" altLang="en-US" sz="1600" dirty="0" smtClean="0">
                <a:solidFill>
                  <a:schemeClr val="bg1">
                    <a:lumMod val="50000"/>
                  </a:schemeClr>
                </a:solidFill>
              </a:rPr>
              <a:t>“</a:t>
            </a:r>
            <a:r>
              <a:rPr lang="en-US" altLang="ja-JP" sz="1600" dirty="0">
                <a:solidFill>
                  <a:schemeClr val="bg1">
                    <a:lumMod val="50000"/>
                  </a:schemeClr>
                </a:solidFill>
              </a:rPr>
              <a:t>Uniformity in Grooming and Appearance</a:t>
            </a:r>
            <a:r>
              <a:rPr lang="ja-JP" altLang="en-US" sz="1600" dirty="0">
                <a:solidFill>
                  <a:schemeClr val="bg1">
                    <a:lumMod val="50000"/>
                  </a:schemeClr>
                </a:solidFill>
              </a:rPr>
              <a:t>”</a:t>
            </a:r>
            <a:endParaRPr lang="en-US" altLang="en-US" sz="1600" dirty="0">
              <a:solidFill>
                <a:schemeClr val="bg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28" y="1567544"/>
            <a:ext cx="2925024" cy="441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3</a:t>
            </a:fld>
            <a:endParaRPr lang="en-US"/>
          </a:p>
        </p:txBody>
      </p:sp>
    </p:spTree>
    <p:extLst>
      <p:ext uri="{BB962C8B-B14F-4D97-AF65-F5344CB8AC3E}">
        <p14:creationId xmlns:p14="http://schemas.microsoft.com/office/powerpoint/2010/main" val="32416435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t>Dinner Dress Blue Uniform</a:t>
            </a:r>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30</a:t>
            </a:fld>
            <a:endParaRPr lang="en-US"/>
          </a:p>
        </p:txBody>
      </p:sp>
      <p:pic>
        <p:nvPicPr>
          <p:cNvPr id="6" name="Picture 1" descr="USCGAUX_Dinner_Dress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4923" y="1418009"/>
            <a:ext cx="2446822" cy="492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3162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smtClean="0"/>
              <a:t>Dinner Dress Blue Uniform</a:t>
            </a:r>
            <a:endParaRPr lang="en-US" dirty="0"/>
          </a:p>
        </p:txBody>
      </p:sp>
      <p:sp>
        <p:nvSpPr>
          <p:cNvPr id="33793" name="Content Placeholder 2"/>
          <p:cNvSpPr>
            <a:spLocks noGrp="1"/>
          </p:cNvSpPr>
          <p:nvPr>
            <p:ph idx="1"/>
          </p:nvPr>
        </p:nvSpPr>
        <p:spPr/>
        <p:txBody>
          <a:bodyPr>
            <a:normAutofit/>
          </a:bodyPr>
          <a:lstStyle/>
          <a:p>
            <a:r>
              <a:rPr lang="en-US" altLang="en-US" dirty="0"/>
              <a:t>The Dinner Dress Blue uniform may be prescribed and worn for formal evening occasions</a:t>
            </a:r>
          </a:p>
          <a:p>
            <a:r>
              <a:rPr lang="en-US" altLang="en-US" dirty="0"/>
              <a:t>Uniform components are the same as Service Dress Blue, but with white shirt and plain black bow tie (not to exceed 2¼  inches in vertical width</a:t>
            </a:r>
          </a:p>
          <a:p>
            <a:r>
              <a:rPr lang="en-US" altLang="en-US" dirty="0"/>
              <a:t>Miniature medals and devices are worn</a:t>
            </a:r>
          </a:p>
          <a:p>
            <a:r>
              <a:rPr lang="en-US" altLang="en-US" dirty="0"/>
              <a:t>Name tag is not worn</a:t>
            </a:r>
          </a:p>
          <a:p>
            <a:r>
              <a:rPr lang="en-US" altLang="en-US" dirty="0"/>
              <a:t>The Combination cap is </a:t>
            </a:r>
            <a:r>
              <a:rPr lang="en-US" altLang="en-US" dirty="0" smtClean="0"/>
              <a:t>worn</a:t>
            </a:r>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31</a:t>
            </a:fld>
            <a:endParaRPr lang="en-US"/>
          </a:p>
        </p:txBody>
      </p:sp>
    </p:spTree>
    <p:extLst>
      <p:ext uri="{BB962C8B-B14F-4D97-AF65-F5344CB8AC3E}">
        <p14:creationId xmlns:p14="http://schemas.microsoft.com/office/powerpoint/2010/main" val="27000961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dirty="0" smtClean="0"/>
              <a:t>Dinner Dress Blue Jacket Uniform</a:t>
            </a:r>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32</a:t>
            </a:fld>
            <a:endParaRPr lang="en-US"/>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902" y="1461235"/>
            <a:ext cx="2385002" cy="476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6021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2767" y="929815"/>
            <a:ext cx="11434233" cy="584775"/>
          </a:xfrm>
          <a:prstGeom prst="rect">
            <a:avLst/>
          </a:prstGeom>
        </p:spPr>
        <p:txBody>
          <a:bodyPr>
            <a:spAutoFit/>
          </a:bodyPr>
          <a:lstStyle>
            <a:lvl1pPr eaLnBrk="0" hangingPunct="0">
              <a:defRPr sz="2400">
                <a:solidFill>
                  <a:schemeClr val="tx1"/>
                </a:solidFill>
                <a:latin typeface="Calibri" pitchFamily="34" charset="0"/>
                <a:ea typeface="MS PGothic" pitchFamily="34" charset="-128"/>
              </a:defRPr>
            </a:lvl1pPr>
            <a:lvl2pPr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eaLnBrk="1" hangingPunct="1"/>
            <a:endParaRPr lang="en-US" altLang="en-US" sz="1600" b="1" dirty="0">
              <a:latin typeface="Times New Roman" pitchFamily="18" charset="0"/>
            </a:endParaRPr>
          </a:p>
          <a:p>
            <a:pPr lvl="1" eaLnBrk="1" hangingPunct="1"/>
            <a:endParaRPr lang="en-US" altLang="en-US" sz="1600" b="1" dirty="0">
              <a:latin typeface="Times New Roman" pitchFamily="18" charset="0"/>
            </a:endParaRPr>
          </a:p>
        </p:txBody>
      </p:sp>
      <p:sp>
        <p:nvSpPr>
          <p:cNvPr id="4" name="Title 3"/>
          <p:cNvSpPr>
            <a:spLocks noGrp="1"/>
          </p:cNvSpPr>
          <p:nvPr>
            <p:ph type="title"/>
          </p:nvPr>
        </p:nvSpPr>
        <p:spPr/>
        <p:txBody>
          <a:bodyPr/>
          <a:lstStyle/>
          <a:p>
            <a:r>
              <a:rPr lang="en-US" altLang="en-US" dirty="0" smtClean="0"/>
              <a:t>Dinner Dress Blue Jacket Uniform</a:t>
            </a:r>
            <a:endParaRPr lang="en-US" dirty="0"/>
          </a:p>
        </p:txBody>
      </p:sp>
      <p:sp>
        <p:nvSpPr>
          <p:cNvPr id="8" name="Content Placeholder 7"/>
          <p:cNvSpPr>
            <a:spLocks noGrp="1"/>
          </p:cNvSpPr>
          <p:nvPr>
            <p:ph idx="1"/>
          </p:nvPr>
        </p:nvSpPr>
        <p:spPr/>
        <p:txBody>
          <a:bodyPr/>
          <a:lstStyle/>
          <a:p>
            <a:r>
              <a:rPr lang="en-US" altLang="en-US" dirty="0"/>
              <a:t>The Dinner Dress Blue Jacket uniform may be prescribed and worn for formal evening occasions</a:t>
            </a:r>
          </a:p>
          <a:p>
            <a:r>
              <a:rPr lang="en-US" altLang="en-US" dirty="0"/>
              <a:t>The jacket is the standard Coast Guard (Navy) </a:t>
            </a:r>
            <a:r>
              <a:rPr lang="en-US" altLang="en-US" dirty="0" smtClean="0"/>
              <a:t>Blue Mess jacket</a:t>
            </a:r>
            <a:endParaRPr lang="en-US" altLang="en-US" dirty="0"/>
          </a:p>
          <a:p>
            <a:r>
              <a:rPr lang="en-US" altLang="en-US" dirty="0"/>
              <a:t>Sleeve lacing with sleeve shield is worn</a:t>
            </a:r>
          </a:p>
          <a:p>
            <a:r>
              <a:rPr lang="en-US" altLang="en-US" dirty="0"/>
              <a:t>The three gold buttons down each forepart are replaced with three large silver Coast Guard Auxiliary buttons</a:t>
            </a:r>
          </a:p>
          <a:p>
            <a:r>
              <a:rPr lang="en-US" altLang="en-US" dirty="0"/>
              <a:t>A silver chain with medium size Auxiliary buttons on each end close the jacket at the button holes</a:t>
            </a:r>
          </a:p>
          <a:p>
            <a:r>
              <a:rPr lang="en-US" altLang="en-US" dirty="0"/>
              <a:t>The Combination cap is </a:t>
            </a:r>
            <a:r>
              <a:rPr lang="en-US" altLang="en-US" dirty="0" smtClean="0"/>
              <a:t>worn</a:t>
            </a:r>
            <a:endParaRPr lang="en-US" altLang="en-US" dirty="0"/>
          </a:p>
        </p:txBody>
      </p:sp>
      <p:sp>
        <p:nvSpPr>
          <p:cNvPr id="11" name="Footer Placeholder 10"/>
          <p:cNvSpPr>
            <a:spLocks noGrp="1"/>
          </p:cNvSpPr>
          <p:nvPr>
            <p:ph type="ftr" sz="quarter" idx="11"/>
          </p:nvPr>
        </p:nvSpPr>
        <p:spPr/>
        <p:txBody>
          <a:bodyPr/>
          <a:lstStyle/>
          <a:p>
            <a:r>
              <a:rPr lang="en-US" dirty="0" smtClean="0"/>
              <a:t>Reviewed</a:t>
            </a:r>
            <a:r>
              <a:rPr lang="en-US" dirty="0"/>
              <a:t>, DIR-T USCGAUX</a:t>
            </a:r>
          </a:p>
        </p:txBody>
      </p:sp>
      <p:sp>
        <p:nvSpPr>
          <p:cNvPr id="12" name="Slide Number Placeholder 11"/>
          <p:cNvSpPr>
            <a:spLocks noGrp="1"/>
          </p:cNvSpPr>
          <p:nvPr>
            <p:ph type="sldNum" sz="quarter" idx="12"/>
          </p:nvPr>
        </p:nvSpPr>
        <p:spPr/>
        <p:txBody>
          <a:bodyPr/>
          <a:lstStyle/>
          <a:p>
            <a:fld id="{A896850E-5992-4409-8B77-041EE7980E8C}" type="slidenum">
              <a:rPr lang="en-US" smtClean="0"/>
              <a:pPr/>
              <a:t>33</a:t>
            </a:fld>
            <a:endParaRPr lang="en-US"/>
          </a:p>
        </p:txBody>
      </p:sp>
    </p:spTree>
    <p:extLst>
      <p:ext uri="{BB962C8B-B14F-4D97-AF65-F5344CB8AC3E}">
        <p14:creationId xmlns:p14="http://schemas.microsoft.com/office/powerpoint/2010/main" val="7068106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fontScale="90000"/>
          </a:bodyPr>
          <a:lstStyle/>
          <a:p>
            <a:r>
              <a:rPr lang="en-US" altLang="en-US" dirty="0" smtClean="0"/>
              <a:t>Dinner Dress White Jacket Uniform </a:t>
            </a:r>
            <a:br>
              <a:rPr lang="en-US" altLang="en-US" dirty="0" smtClean="0"/>
            </a:br>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34</a:t>
            </a:fld>
            <a:endParaRPr lang="en-US"/>
          </a:p>
        </p:txBody>
      </p:sp>
      <p:pic>
        <p:nvPicPr>
          <p:cNvPr id="8" name="Picture 1" descr="Screen Shot 2015-01-12 at 4.53.32 P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2471" y="1088040"/>
            <a:ext cx="2604616" cy="523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2460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Dinner Dress White Jacket Uniform</a:t>
            </a:r>
            <a:endParaRPr lang="en-US" dirty="0"/>
          </a:p>
        </p:txBody>
      </p:sp>
      <p:sp>
        <p:nvSpPr>
          <p:cNvPr id="6" name="Content Placeholder 5"/>
          <p:cNvSpPr>
            <a:spLocks noGrp="1"/>
          </p:cNvSpPr>
          <p:nvPr>
            <p:ph idx="1"/>
          </p:nvPr>
        </p:nvSpPr>
        <p:spPr/>
        <p:txBody>
          <a:bodyPr>
            <a:normAutofit/>
          </a:bodyPr>
          <a:lstStyle/>
          <a:p>
            <a:r>
              <a:rPr lang="en-US" dirty="0"/>
              <a:t>The Dinner Dress White Jacket uniform may be prescribed and worn for formal evening occasions</a:t>
            </a:r>
          </a:p>
          <a:p>
            <a:r>
              <a:rPr lang="en-US" dirty="0"/>
              <a:t>The jacket is the standard Coast Guard (Navy) </a:t>
            </a:r>
            <a:r>
              <a:rPr lang="en-US" dirty="0" smtClean="0"/>
              <a:t>White Mess </a:t>
            </a:r>
            <a:r>
              <a:rPr lang="en-US" dirty="0"/>
              <a:t>jacket</a:t>
            </a:r>
          </a:p>
          <a:p>
            <a:r>
              <a:rPr lang="en-US" dirty="0"/>
              <a:t>Hard shoulder boards are worn on the jacket</a:t>
            </a:r>
          </a:p>
          <a:p>
            <a:r>
              <a:rPr lang="en-US" dirty="0"/>
              <a:t>The two gold buttons down each forepart are replaced with two large silver Coast Guard Auxiliary buttons</a:t>
            </a:r>
          </a:p>
          <a:p>
            <a:r>
              <a:rPr lang="en-US" dirty="0"/>
              <a:t>A silver chain with medium size Auxiliary buttons on each end close the jacket at the button holes</a:t>
            </a:r>
          </a:p>
          <a:p>
            <a:r>
              <a:rPr lang="en-US" dirty="0"/>
              <a:t>The Combination cap is worn</a:t>
            </a:r>
          </a:p>
          <a:p>
            <a:pPr marL="0" indent="0">
              <a:buNone/>
            </a:pPr>
            <a:endParaRPr lang="en-US" dirty="0"/>
          </a:p>
        </p:txBody>
      </p:sp>
      <p:sp>
        <p:nvSpPr>
          <p:cNvPr id="7" name="Footer Placeholder 6"/>
          <p:cNvSpPr>
            <a:spLocks noGrp="1"/>
          </p:cNvSpPr>
          <p:nvPr>
            <p:ph type="ftr" sz="quarter" idx="11"/>
          </p:nvPr>
        </p:nvSpPr>
        <p:spPr/>
        <p:txBody>
          <a:bodyPr/>
          <a:lstStyle/>
          <a:p>
            <a:r>
              <a:rPr lang="en-US" dirty="0" smtClean="0"/>
              <a:t>Reviewed</a:t>
            </a:r>
            <a:r>
              <a:rPr lang="en-US" dirty="0"/>
              <a:t>, DIR-T USCGAUX</a:t>
            </a:r>
          </a:p>
        </p:txBody>
      </p:sp>
      <p:sp>
        <p:nvSpPr>
          <p:cNvPr id="8" name="Slide Number Placeholder 7"/>
          <p:cNvSpPr>
            <a:spLocks noGrp="1"/>
          </p:cNvSpPr>
          <p:nvPr>
            <p:ph type="sldNum" sz="quarter" idx="12"/>
          </p:nvPr>
        </p:nvSpPr>
        <p:spPr/>
        <p:txBody>
          <a:bodyPr/>
          <a:lstStyle/>
          <a:p>
            <a:fld id="{A896850E-5992-4409-8B77-041EE7980E8C}" type="slidenum">
              <a:rPr lang="en-US" smtClean="0"/>
              <a:pPr/>
              <a:t>35</a:t>
            </a:fld>
            <a:endParaRPr lang="en-US"/>
          </a:p>
        </p:txBody>
      </p:sp>
    </p:spTree>
    <p:extLst>
      <p:ext uri="{BB962C8B-B14F-4D97-AF65-F5344CB8AC3E}">
        <p14:creationId xmlns:p14="http://schemas.microsoft.com/office/powerpoint/2010/main" val="41555502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632" y="2398307"/>
            <a:ext cx="8344735" cy="4065696"/>
          </a:xfrm>
          <a:prstGeom prst="rect">
            <a:avLst/>
          </a:prstGeom>
        </p:spPr>
      </p:pic>
      <p:sp>
        <p:nvSpPr>
          <p:cNvPr id="2" name="Title 1"/>
          <p:cNvSpPr>
            <a:spLocks noGrp="1"/>
          </p:cNvSpPr>
          <p:nvPr>
            <p:ph type="title"/>
          </p:nvPr>
        </p:nvSpPr>
        <p:spPr/>
        <p:txBody>
          <a:bodyPr>
            <a:normAutofit/>
          </a:bodyPr>
          <a:lstStyle/>
          <a:p>
            <a:r>
              <a:rPr lang="en-US" altLang="en-US" dirty="0"/>
              <a:t>Ribbons, Name Tags, Devices, &amp; Insignia</a:t>
            </a:r>
            <a:endParaRPr lang="en-US" dirty="0"/>
          </a:p>
        </p:txBody>
      </p:sp>
      <p:sp>
        <p:nvSpPr>
          <p:cNvPr id="40966" name="TextBox 4"/>
          <p:cNvSpPr txBox="1">
            <a:spLocks noChangeArrowheads="1"/>
          </p:cNvSpPr>
          <p:nvPr/>
        </p:nvSpPr>
        <p:spPr bwMode="auto">
          <a:xfrm>
            <a:off x="7405160" y="1916113"/>
            <a:ext cx="42195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800" dirty="0">
                <a:solidFill>
                  <a:srgbClr val="FF0000"/>
                </a:solidFill>
                <a:latin typeface="+mj-lt"/>
              </a:rPr>
              <a:t>Insignias &amp; Ribbons on </a:t>
            </a:r>
            <a:r>
              <a:rPr lang="en-US" altLang="en-US" sz="2800" dirty="0" smtClean="0">
                <a:solidFill>
                  <a:srgbClr val="FF0000"/>
                </a:solidFill>
                <a:latin typeface="+mj-lt"/>
              </a:rPr>
              <a:t>wearer’s </a:t>
            </a:r>
            <a:r>
              <a:rPr lang="en-US" altLang="en-US" sz="2800" b="1" dirty="0" smtClean="0">
                <a:solidFill>
                  <a:srgbClr val="FF0000"/>
                </a:solidFill>
                <a:latin typeface="+mj-lt"/>
              </a:rPr>
              <a:t>left</a:t>
            </a:r>
            <a:endParaRPr lang="en-US" altLang="en-US" sz="2800" b="1" dirty="0">
              <a:solidFill>
                <a:srgbClr val="FF0000"/>
              </a:solidFill>
              <a:latin typeface="+mj-lt"/>
            </a:endParaRPr>
          </a:p>
        </p:txBody>
      </p:sp>
      <p:sp>
        <p:nvSpPr>
          <p:cNvPr id="40967" name="TextBox 7"/>
          <p:cNvSpPr txBox="1">
            <a:spLocks noChangeArrowheads="1"/>
          </p:cNvSpPr>
          <p:nvPr/>
        </p:nvSpPr>
        <p:spPr bwMode="auto">
          <a:xfrm>
            <a:off x="259308" y="1916113"/>
            <a:ext cx="48355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buFont typeface="Wingdings 2" pitchFamily="18" charset="2"/>
              <a:buNone/>
            </a:pPr>
            <a:r>
              <a:rPr lang="en-US" altLang="en-US" sz="2800" dirty="0">
                <a:solidFill>
                  <a:srgbClr val="159400"/>
                </a:solidFill>
                <a:latin typeface="+mj-lt"/>
              </a:rPr>
              <a:t>Auxiliary Devices &amp; Badges on </a:t>
            </a:r>
            <a:r>
              <a:rPr lang="en-US" altLang="en-US" sz="2800" dirty="0" smtClean="0">
                <a:solidFill>
                  <a:srgbClr val="159400"/>
                </a:solidFill>
                <a:latin typeface="+mj-lt"/>
              </a:rPr>
              <a:t>wearer’s </a:t>
            </a:r>
            <a:r>
              <a:rPr lang="en-US" altLang="en-US" sz="2800" b="1" dirty="0" smtClean="0">
                <a:solidFill>
                  <a:srgbClr val="159400"/>
                </a:solidFill>
                <a:latin typeface="+mj-lt"/>
              </a:rPr>
              <a:t>right</a:t>
            </a:r>
            <a:r>
              <a:rPr lang="en-US" altLang="en-US" sz="2800" b="1" dirty="0" smtClean="0">
                <a:latin typeface="+mj-lt"/>
              </a:rPr>
              <a:t> </a:t>
            </a:r>
            <a:endParaRPr lang="en-US" altLang="en-US" sz="2800" b="1" dirty="0">
              <a:latin typeface="+mj-lt"/>
            </a:endParaRPr>
          </a:p>
        </p:txBody>
      </p:sp>
      <p:sp>
        <p:nvSpPr>
          <p:cNvPr id="8" name="Footer Placeholder 7"/>
          <p:cNvSpPr>
            <a:spLocks noGrp="1"/>
          </p:cNvSpPr>
          <p:nvPr>
            <p:ph type="ftr" sz="quarter" idx="11"/>
          </p:nvPr>
        </p:nvSpPr>
        <p:spPr/>
        <p:txBody>
          <a:bodyPr/>
          <a:lstStyle/>
          <a:p>
            <a:r>
              <a:rPr lang="en-US" dirty="0" smtClean="0"/>
              <a:t>Reviewed</a:t>
            </a:r>
            <a:r>
              <a:rPr lang="en-US" dirty="0"/>
              <a:t>, DIR-T USCGAUX</a:t>
            </a:r>
          </a:p>
        </p:txBody>
      </p:sp>
      <p:sp>
        <p:nvSpPr>
          <p:cNvPr id="9" name="Slide Number Placeholder 8"/>
          <p:cNvSpPr>
            <a:spLocks noGrp="1"/>
          </p:cNvSpPr>
          <p:nvPr>
            <p:ph type="sldNum" sz="quarter" idx="12"/>
          </p:nvPr>
        </p:nvSpPr>
        <p:spPr/>
        <p:txBody>
          <a:bodyPr/>
          <a:lstStyle/>
          <a:p>
            <a:fld id="{A896850E-5992-4409-8B77-041EE7980E8C}" type="slidenum">
              <a:rPr lang="en-US" smtClean="0"/>
              <a:pPr/>
              <a:t>36</a:t>
            </a:fld>
            <a:endParaRPr lang="en-US"/>
          </a:p>
        </p:txBody>
      </p:sp>
    </p:spTree>
    <p:extLst>
      <p:ext uri="{BB962C8B-B14F-4D97-AF65-F5344CB8AC3E}">
        <p14:creationId xmlns:p14="http://schemas.microsoft.com/office/powerpoint/2010/main" val="39162852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dirty="0" smtClean="0"/>
              <a:t>Left Side of Uniform</a:t>
            </a:r>
            <a:endParaRPr lang="en-US" dirty="0"/>
          </a:p>
        </p:txBody>
      </p:sp>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37</a:t>
            </a:fld>
            <a:endParaRPr lang="en-US"/>
          </a:p>
        </p:txBody>
      </p:sp>
      <p:sp>
        <p:nvSpPr>
          <p:cNvPr id="5" name="Text Placeholder 4"/>
          <p:cNvSpPr>
            <a:spLocks noGrp="1"/>
          </p:cNvSpPr>
          <p:nvPr>
            <p:ph type="body" idx="4294967295"/>
          </p:nvPr>
        </p:nvSpPr>
        <p:spPr/>
        <p:txBody>
          <a:bodyPr>
            <a:normAutofit/>
          </a:bodyPr>
          <a:lstStyle/>
          <a:p>
            <a:pPr lvl="1"/>
            <a:r>
              <a:rPr lang="en-US" altLang="en-US" dirty="0" smtClean="0"/>
              <a:t>Ribbons &amp; Qualification Insignias</a:t>
            </a:r>
          </a:p>
          <a:p>
            <a:pPr lvl="2"/>
            <a:r>
              <a:rPr lang="en-US" altLang="en-US" dirty="0" smtClean="0"/>
              <a:t>Lowest row of ribbons is ¼” above top of the left pocket</a:t>
            </a:r>
          </a:p>
          <a:p>
            <a:pPr lvl="2"/>
            <a:r>
              <a:rPr lang="en-US" altLang="en-US" dirty="0" smtClean="0"/>
              <a:t>1st breast insignia is ¼” above ribbons</a:t>
            </a:r>
          </a:p>
          <a:p>
            <a:pPr lvl="2"/>
            <a:r>
              <a:rPr lang="en-US" altLang="en-US" dirty="0" smtClean="0"/>
              <a:t>2nd breast insignia is ¼” below top of left pocket</a:t>
            </a:r>
          </a:p>
          <a:p>
            <a:pPr lvl="1"/>
            <a:r>
              <a:rPr lang="en-US" altLang="en-US" dirty="0" smtClean="0"/>
              <a:t>You may elect to wear all earned ribbons, highest 3 ribbons, or any 9 ribbons of your choice.</a:t>
            </a:r>
          </a:p>
        </p:txBody>
      </p:sp>
    </p:spTree>
    <p:extLst>
      <p:ext uri="{BB962C8B-B14F-4D97-AF65-F5344CB8AC3E}">
        <p14:creationId xmlns:p14="http://schemas.microsoft.com/office/powerpoint/2010/main" val="94673060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smtClean="0"/>
              <a:t>Right Side of Uniform</a:t>
            </a:r>
            <a:endParaRPr lang="en-US" dirty="0"/>
          </a:p>
        </p:txBody>
      </p:sp>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38</a:t>
            </a:fld>
            <a:endParaRPr lang="en-US"/>
          </a:p>
        </p:txBody>
      </p:sp>
      <p:sp>
        <p:nvSpPr>
          <p:cNvPr id="5" name="Text Placeholder 4"/>
          <p:cNvSpPr>
            <a:spLocks noGrp="1"/>
          </p:cNvSpPr>
          <p:nvPr>
            <p:ph type="body" idx="4294967295"/>
          </p:nvPr>
        </p:nvSpPr>
        <p:spPr/>
        <p:txBody>
          <a:bodyPr>
            <a:normAutofit/>
          </a:bodyPr>
          <a:lstStyle/>
          <a:p>
            <a:pPr lvl="1"/>
            <a:r>
              <a:rPr lang="en-US" altLang="en-US" dirty="0" smtClean="0"/>
              <a:t>Devices &amp; Badges</a:t>
            </a:r>
          </a:p>
          <a:p>
            <a:pPr lvl="2"/>
            <a:r>
              <a:rPr lang="en-US" altLang="en-US" dirty="0" smtClean="0"/>
              <a:t>Name tag ¼” above top of right pocket</a:t>
            </a:r>
          </a:p>
          <a:p>
            <a:pPr lvl="2"/>
            <a:r>
              <a:rPr lang="en-US" altLang="en-US" dirty="0" smtClean="0"/>
              <a:t>Devices may include AUXOP &amp; Past Officer and Command insignias</a:t>
            </a:r>
          </a:p>
          <a:p>
            <a:pPr lvl="2"/>
            <a:r>
              <a:rPr lang="en-US" altLang="en-US" dirty="0" smtClean="0"/>
              <a:t>Badges may include Recruiting &amp; Staff badges</a:t>
            </a:r>
          </a:p>
          <a:p>
            <a:pPr lvl="1"/>
            <a:r>
              <a:rPr lang="en-US" altLang="en-US" dirty="0" smtClean="0"/>
              <a:t>Name tag on Women’s uniform shirt with no pockets: bottom edge aligned with top of the third button from the top of the shirt front.</a:t>
            </a:r>
          </a:p>
        </p:txBody>
      </p:sp>
    </p:spTree>
    <p:extLst>
      <p:ext uri="{BB962C8B-B14F-4D97-AF65-F5344CB8AC3E}">
        <p14:creationId xmlns:p14="http://schemas.microsoft.com/office/powerpoint/2010/main" val="191946021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t>Ribbons Have an Order</a:t>
            </a:r>
            <a:endParaRPr lang="en-US" altLang="en-US" dirty="0"/>
          </a:p>
        </p:txBody>
      </p:sp>
      <p:sp>
        <p:nvSpPr>
          <p:cNvPr id="38914" name="Title 1"/>
          <p:cNvSpPr txBox="1">
            <a:spLocks/>
          </p:cNvSpPr>
          <p:nvPr/>
        </p:nvSpPr>
        <p:spPr bwMode="auto">
          <a:xfrm>
            <a:off x="609600" y="5515745"/>
            <a:ext cx="109728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altLang="en-US" sz="3733" dirty="0">
                <a:latin typeface="+mj-lt"/>
                <a:cs typeface="Times New Roman" pitchFamily="18" charset="0"/>
                <a:hlinkClick r:id="rId2"/>
              </a:rPr>
              <a:t>http://www.uscg.mil/uniform/Ribbons.asp</a:t>
            </a:r>
            <a:endParaRPr lang="en-US" altLang="en-US" sz="3733" dirty="0">
              <a:latin typeface="+mj-lt"/>
              <a:cs typeface="Times New Roman" pitchFamily="18" charset="0"/>
            </a:endParaRP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39</a:t>
            </a:fld>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7" y="2074861"/>
            <a:ext cx="4048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5324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Uniform Standards</a:t>
            </a:r>
            <a:endParaRPr lang="en-US" dirty="0"/>
          </a:p>
        </p:txBody>
      </p:sp>
      <p:sp>
        <p:nvSpPr>
          <p:cNvPr id="13313" name="Content Placeholder 2"/>
          <p:cNvSpPr>
            <a:spLocks noGrp="1"/>
          </p:cNvSpPr>
          <p:nvPr>
            <p:ph idx="1"/>
          </p:nvPr>
        </p:nvSpPr>
        <p:spPr/>
        <p:txBody>
          <a:bodyPr/>
          <a:lstStyle/>
          <a:p>
            <a:r>
              <a:rPr lang="en-US" altLang="en-US" dirty="0" smtClean="0"/>
              <a:t>Wear the uniform with Pride!</a:t>
            </a:r>
          </a:p>
          <a:p>
            <a:r>
              <a:rPr lang="en-US" altLang="en-US" dirty="0" smtClean="0"/>
              <a:t>YOU are a representative of the U.S. Coast Guard and the U.S. Coast Guard Auxiliary</a:t>
            </a:r>
          </a:p>
          <a:p>
            <a:r>
              <a:rPr lang="en-US" altLang="en-US" dirty="0" smtClean="0"/>
              <a:t>Elected and Appointed officers are expected to set the example</a:t>
            </a:r>
          </a:p>
          <a:p>
            <a:r>
              <a:rPr lang="en-US" altLang="en-US" dirty="0" smtClean="0"/>
              <a:t>Human Resources staff (FSO/SO/DSO-HR) can assist with your Uniform questions</a:t>
            </a:r>
          </a:p>
          <a:p>
            <a:r>
              <a:rPr lang="en-US" altLang="en-US" dirty="0" smtClean="0"/>
              <a:t>Uniform Standards are established by:</a:t>
            </a:r>
          </a:p>
          <a:p>
            <a:pPr lvl="1"/>
            <a:r>
              <a:rPr lang="en-US" altLang="en-US" dirty="0" smtClean="0">
                <a:solidFill>
                  <a:schemeClr val="accent2"/>
                </a:solidFill>
              </a:rPr>
              <a:t>USCG Uniform Regulations Manual – COMDINST M1020.6 (series)</a:t>
            </a:r>
          </a:p>
          <a:p>
            <a:pPr lvl="1"/>
            <a:r>
              <a:rPr lang="en-US" altLang="en-US" dirty="0" smtClean="0">
                <a:solidFill>
                  <a:schemeClr val="accent2"/>
                </a:solidFill>
              </a:rPr>
              <a:t>USCG Auxiliary Manual – COMDINST M16790.1 (series)</a:t>
            </a:r>
          </a:p>
          <a:p>
            <a:pPr lvl="1"/>
            <a:r>
              <a:rPr lang="en-US" altLang="en-US" dirty="0" smtClean="0">
                <a:solidFill>
                  <a:schemeClr val="accent2"/>
                </a:solidFill>
              </a:rPr>
              <a:t>Uniform Board announcements &amp; ALCOAST/ALAUX messages</a:t>
            </a:r>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4</a:t>
            </a:fld>
            <a:endParaRPr lang="en-US"/>
          </a:p>
        </p:txBody>
      </p:sp>
    </p:spTree>
    <p:extLst>
      <p:ext uri="{BB962C8B-B14F-4D97-AF65-F5344CB8AC3E}">
        <p14:creationId xmlns:p14="http://schemas.microsoft.com/office/powerpoint/2010/main" val="28056049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292769"/>
          </a:xfrm>
        </p:spPr>
        <p:txBody>
          <a:bodyPr/>
          <a:lstStyle/>
          <a:p>
            <a:r>
              <a:rPr lang="en-US" dirty="0"/>
              <a:t>Coast Guard Auxiliary Covers</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40</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17" y="3646849"/>
            <a:ext cx="2662710" cy="204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vmware-host\Shared Folders\Hubble On My Mac\Dropbox\ActionUpload\Uniforms 11DEC2014\05_Comb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9" t="11325" r="44550" b="30146"/>
          <a:stretch/>
        </p:blipFill>
        <p:spPr bwMode="auto">
          <a:xfrm>
            <a:off x="3066627" y="3600730"/>
            <a:ext cx="3684229" cy="24733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0882" y="3581474"/>
            <a:ext cx="2704039" cy="2336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20"/>
          <a:stretch/>
        </p:blipFill>
        <p:spPr bwMode="auto">
          <a:xfrm>
            <a:off x="6814868" y="3646849"/>
            <a:ext cx="1786014" cy="219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99032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Which Cover to </a:t>
            </a:r>
            <a:r>
              <a:rPr lang="en-US" dirty="0"/>
              <a:t>W</a:t>
            </a:r>
            <a:r>
              <a:rPr lang="en-US" dirty="0" smtClean="0"/>
              <a:t>ear</a:t>
            </a:r>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60700" y="1622425"/>
            <a:ext cx="6070600" cy="4554538"/>
          </a:xfrm>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41</a:t>
            </a:fld>
            <a:endParaRPr lang="en-US"/>
          </a:p>
        </p:txBody>
      </p:sp>
    </p:spTree>
    <p:extLst>
      <p:ext uri="{BB962C8B-B14F-4D97-AF65-F5344CB8AC3E}">
        <p14:creationId xmlns:p14="http://schemas.microsoft.com/office/powerpoint/2010/main" val="40841541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777" y="3976656"/>
            <a:ext cx="2662710" cy="204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dirty="0" smtClean="0"/>
              <a:t>Combination Cap</a:t>
            </a:r>
            <a:endParaRPr lang="en-US" dirty="0"/>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42</a:t>
            </a:fld>
            <a:endParaRPr lang="en-US"/>
          </a:p>
        </p:txBody>
      </p:sp>
      <p:sp>
        <p:nvSpPr>
          <p:cNvPr id="9" name="Content Placeholder 8"/>
          <p:cNvSpPr>
            <a:spLocks noGrp="1"/>
          </p:cNvSpPr>
          <p:nvPr>
            <p:ph idx="1"/>
          </p:nvPr>
        </p:nvSpPr>
        <p:spPr>
          <a:xfrm>
            <a:off x="462116" y="1622323"/>
            <a:ext cx="6716606" cy="4554640"/>
          </a:xfrm>
        </p:spPr>
        <p:txBody>
          <a:bodyPr/>
          <a:lstStyle/>
          <a:p>
            <a:r>
              <a:rPr lang="en-US" dirty="0"/>
              <a:t>Can be worn with most uniforms</a:t>
            </a:r>
          </a:p>
          <a:p>
            <a:r>
              <a:rPr lang="en-US" dirty="0"/>
              <a:t>Men’s and Women’s styles</a:t>
            </a:r>
          </a:p>
          <a:p>
            <a:r>
              <a:rPr lang="en-US" dirty="0"/>
              <a:t>The combination caps for </a:t>
            </a:r>
            <a:r>
              <a:rPr lang="en-US" dirty="0" err="1" smtClean="0"/>
              <a:t>Auxiliarists</a:t>
            </a:r>
            <a:r>
              <a:rPr lang="en-US" dirty="0" smtClean="0"/>
              <a:t> </a:t>
            </a:r>
            <a:r>
              <a:rPr lang="en-US" dirty="0"/>
              <a:t>holding </a:t>
            </a:r>
            <a:r>
              <a:rPr lang="en-US" dirty="0" smtClean="0"/>
              <a:t>DCDR or </a:t>
            </a:r>
            <a:r>
              <a:rPr lang="en-US" dirty="0"/>
              <a:t>above (and commensurate</a:t>
            </a:r>
            <a:r>
              <a:rPr lang="en-US" dirty="0" smtClean="0"/>
              <a:t>) office </a:t>
            </a:r>
            <a:r>
              <a:rPr lang="en-US" dirty="0"/>
              <a:t>positions are </a:t>
            </a:r>
            <a:r>
              <a:rPr lang="en-US" dirty="0" smtClean="0"/>
              <a:t>adorned with </a:t>
            </a:r>
            <a:r>
              <a:rPr lang="en-US" dirty="0"/>
              <a:t>one or two rows of </a:t>
            </a:r>
            <a:br>
              <a:rPr lang="en-US" dirty="0"/>
            </a:br>
            <a:r>
              <a:rPr lang="en-US" dirty="0"/>
              <a:t>silver oak leaves and acorns</a:t>
            </a:r>
            <a:r>
              <a:rPr lang="en-US" dirty="0" smtClean="0"/>
              <a:t>.</a:t>
            </a:r>
            <a:endParaRPr lang="en-US" dirty="0"/>
          </a:p>
        </p:txBody>
      </p:sp>
      <p:pic>
        <p:nvPicPr>
          <p:cNvPr id="12" name="Picture 2" descr="\\vmware-host\Shared Folders\Hubble On My Mac\Dropbox\ActionUpload\Uniforms 11DEC2014\05_Comb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09" t="11325" r="44550" b="30146"/>
          <a:stretch/>
        </p:blipFill>
        <p:spPr bwMode="auto">
          <a:xfrm>
            <a:off x="8215952" y="3557599"/>
            <a:ext cx="3684229" cy="24733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467" t="45792" b="7341"/>
          <a:stretch/>
        </p:blipFill>
        <p:spPr bwMode="auto">
          <a:xfrm>
            <a:off x="7300885" y="1091821"/>
            <a:ext cx="4352083" cy="246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602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Garrison Cap</a:t>
            </a:r>
            <a:endParaRPr lang="en-US" dirty="0"/>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43</a:t>
            </a:fld>
            <a:endParaRPr lang="en-US"/>
          </a:p>
        </p:txBody>
      </p:sp>
      <p:sp>
        <p:nvSpPr>
          <p:cNvPr id="9" name="Content Placeholder 8"/>
          <p:cNvSpPr>
            <a:spLocks noGrp="1"/>
          </p:cNvSpPr>
          <p:nvPr>
            <p:ph idx="1"/>
          </p:nvPr>
        </p:nvSpPr>
        <p:spPr>
          <a:xfrm>
            <a:off x="462116" y="1962149"/>
            <a:ext cx="7081684" cy="4214813"/>
          </a:xfrm>
        </p:spPr>
        <p:txBody>
          <a:bodyPr/>
          <a:lstStyle/>
          <a:p>
            <a:r>
              <a:rPr lang="en-US" dirty="0"/>
              <a:t>Can be worn with Tropical Blue, </a:t>
            </a:r>
            <a:r>
              <a:rPr lang="en-US" dirty="0" smtClean="0"/>
              <a:t>Winter </a:t>
            </a:r>
            <a:r>
              <a:rPr lang="en-US" dirty="0"/>
              <a:t>Dress Blue, and Flight Suit</a:t>
            </a:r>
          </a:p>
          <a:p>
            <a:r>
              <a:rPr lang="en-US" dirty="0"/>
              <a:t>May be authorized for wear with </a:t>
            </a:r>
            <a:br>
              <a:rPr lang="en-US" dirty="0"/>
            </a:br>
            <a:r>
              <a:rPr lang="en-US" dirty="0"/>
              <a:t>Service Dress Blue</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973" t="44729" r="4062" b="2336"/>
          <a:stretch/>
        </p:blipFill>
        <p:spPr bwMode="auto">
          <a:xfrm>
            <a:off x="7091914" y="2838738"/>
            <a:ext cx="4431718" cy="32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58" t="17864" r="56211" b="28006"/>
          <a:stretch/>
        </p:blipFill>
        <p:spPr bwMode="auto">
          <a:xfrm>
            <a:off x="8365578" y="545917"/>
            <a:ext cx="1884390" cy="223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1665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Garrison Cap</a:t>
            </a:r>
            <a:endParaRPr lang="en-US" dirty="0"/>
          </a:p>
        </p:txBody>
      </p:sp>
      <p:sp>
        <p:nvSpPr>
          <p:cNvPr id="3" name="Content Placeholder 2"/>
          <p:cNvSpPr>
            <a:spLocks noGrp="1"/>
          </p:cNvSpPr>
          <p:nvPr>
            <p:ph idx="1"/>
          </p:nvPr>
        </p:nvSpPr>
        <p:spPr/>
        <p:txBody>
          <a:bodyPr/>
          <a:lstStyle/>
          <a:p>
            <a:r>
              <a:rPr lang="en-US" altLang="en-US" dirty="0" smtClean="0"/>
              <a:t>Worn with </a:t>
            </a:r>
            <a:r>
              <a:rPr lang="en-US" altLang="en-US" dirty="0"/>
              <a:t>small cap device </a:t>
            </a:r>
            <a:r>
              <a:rPr lang="en-US" altLang="en-US" dirty="0" smtClean="0"/>
              <a:t>(wearer’s left</a:t>
            </a:r>
            <a:r>
              <a:rPr lang="en-US" altLang="en-US" dirty="0"/>
              <a:t>) and small metal office insignia </a:t>
            </a:r>
            <a:r>
              <a:rPr lang="en-US" altLang="en-US" dirty="0" smtClean="0"/>
              <a:t>(wearer’s right</a:t>
            </a:r>
            <a:r>
              <a:rPr lang="en-US" altLang="en-US" dirty="0"/>
              <a:t>)</a:t>
            </a:r>
          </a:p>
          <a:p>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44</a:t>
            </a:fld>
            <a:endParaRPr lang="en-US"/>
          </a:p>
        </p:txBody>
      </p:sp>
      <p:pic>
        <p:nvPicPr>
          <p:cNvPr id="7" name="Picture 6" descr="Gcap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63" y="2200768"/>
            <a:ext cx="11158674" cy="4343356"/>
          </a:xfrm>
          <a:prstGeom prst="rect">
            <a:avLst/>
          </a:prstGeom>
        </p:spPr>
      </p:pic>
    </p:spTree>
    <p:extLst>
      <p:ext uri="{BB962C8B-B14F-4D97-AF65-F5344CB8AC3E}">
        <p14:creationId xmlns:p14="http://schemas.microsoft.com/office/powerpoint/2010/main" val="6004431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45</a:t>
            </a:fld>
            <a:endParaRPr lang="en-US"/>
          </a:p>
        </p:txBody>
      </p:sp>
    </p:spTree>
    <p:extLst>
      <p:ext uri="{BB962C8B-B14F-4D97-AF65-F5344CB8AC3E}">
        <p14:creationId xmlns:p14="http://schemas.microsoft.com/office/powerpoint/2010/main" val="21250190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ODU Ball Cap</a:t>
            </a:r>
            <a:endParaRPr lang="en-US" dirty="0"/>
          </a:p>
        </p:txBody>
      </p:sp>
      <p:sp>
        <p:nvSpPr>
          <p:cNvPr id="47105" name="Content Placeholder 2"/>
          <p:cNvSpPr>
            <a:spLocks noGrp="1"/>
          </p:cNvSpPr>
          <p:nvPr>
            <p:ph idx="1"/>
          </p:nvPr>
        </p:nvSpPr>
        <p:spPr/>
        <p:txBody>
          <a:bodyPr>
            <a:normAutofit/>
          </a:bodyPr>
          <a:lstStyle/>
          <a:p>
            <a:r>
              <a:rPr lang="en-US" altLang="en-US" sz="2400" dirty="0" smtClean="0"/>
              <a:t>Note</a:t>
            </a:r>
            <a:r>
              <a:rPr lang="en-US" altLang="en-US" sz="2400" dirty="0"/>
              <a:t>: Auxiliary ball </a:t>
            </a:r>
            <a:r>
              <a:rPr lang="en-US" altLang="en-US" sz="2400" dirty="0" smtClean="0"/>
              <a:t>caps must </a:t>
            </a:r>
            <a:r>
              <a:rPr lang="en-US" altLang="en-US" sz="2400" dirty="0"/>
              <a:t>be obtained from:</a:t>
            </a:r>
          </a:p>
          <a:p>
            <a:pPr lvl="1"/>
            <a:r>
              <a:rPr lang="en-US" altLang="en-US" sz="1800" dirty="0"/>
              <a:t>USCG Exchange (CGEX)</a:t>
            </a:r>
          </a:p>
          <a:p>
            <a:pPr lvl="1"/>
            <a:r>
              <a:rPr lang="en-US" altLang="en-US" sz="1800" dirty="0"/>
              <a:t>AUXCEN</a:t>
            </a:r>
          </a:p>
          <a:p>
            <a:pPr lvl="1"/>
            <a:r>
              <a:rPr lang="en-US" altLang="en-US" sz="1800" dirty="0"/>
              <a:t>UDC</a:t>
            </a:r>
          </a:p>
          <a:p>
            <a:r>
              <a:rPr lang="en-US" altLang="en-US" sz="2400" dirty="0"/>
              <a:t>Only </a:t>
            </a:r>
            <a:r>
              <a:rPr lang="en-US" altLang="en-US" sz="2400" dirty="0" smtClean="0"/>
              <a:t>ball caps made of ODU </a:t>
            </a:r>
            <a:r>
              <a:rPr lang="en-US" altLang="en-US" sz="2400" dirty="0"/>
              <a:t>material ball cap </a:t>
            </a:r>
            <a:r>
              <a:rPr lang="en-US" altLang="en-US" sz="2400" dirty="0" smtClean="0"/>
              <a:t>are authorized </a:t>
            </a:r>
            <a:r>
              <a:rPr lang="en-US" altLang="en-US" sz="2400" dirty="0"/>
              <a:t>for use</a:t>
            </a:r>
          </a:p>
          <a:p>
            <a:r>
              <a:rPr lang="en-US" altLang="en-US" sz="2400" dirty="0" smtClean="0"/>
              <a:t>Embroidered </a:t>
            </a:r>
            <a:r>
              <a:rPr lang="en-US" altLang="en-US" sz="2400" dirty="0"/>
              <a:t>cap ornamentation (acorns and leaves) are no longer authorized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9320" y="4374407"/>
            <a:ext cx="4939029" cy="1675672"/>
          </a:xfrm>
          <a:prstGeom prst="rect">
            <a:avLst/>
          </a:prstGeom>
        </p:spPr>
      </p:pic>
      <p:sp>
        <p:nvSpPr>
          <p:cNvPr id="6" name="Footer Placeholder 5"/>
          <p:cNvSpPr>
            <a:spLocks noGrp="1"/>
          </p:cNvSpPr>
          <p:nvPr>
            <p:ph type="ftr" sz="quarter" idx="11"/>
          </p:nvPr>
        </p:nvSpPr>
        <p:spPr/>
        <p:txBody>
          <a:bodyPr/>
          <a:lstStyle/>
          <a:p>
            <a:r>
              <a:rPr lang="en-US" dirty="0" smtClean="0"/>
              <a:t>Reviewed</a:t>
            </a:r>
            <a:r>
              <a:rPr lang="en-US" dirty="0"/>
              <a:t>, DIR-T USCGAUX</a:t>
            </a:r>
          </a:p>
        </p:txBody>
      </p:sp>
      <p:sp>
        <p:nvSpPr>
          <p:cNvPr id="7" name="Slide Number Placeholder 6"/>
          <p:cNvSpPr>
            <a:spLocks noGrp="1"/>
          </p:cNvSpPr>
          <p:nvPr>
            <p:ph type="sldNum" sz="quarter" idx="12"/>
          </p:nvPr>
        </p:nvSpPr>
        <p:spPr/>
        <p:txBody>
          <a:bodyPr/>
          <a:lstStyle/>
          <a:p>
            <a:fld id="{A896850E-5992-4409-8B77-041EE7980E8C}" type="slidenum">
              <a:rPr lang="en-US" smtClean="0"/>
              <a:pPr/>
              <a:t>46</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025" y="3853330"/>
            <a:ext cx="3457575" cy="254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70012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devices</a:t>
            </a:r>
            <a:endParaRPr lang="en-US" dirty="0"/>
          </a:p>
        </p:txBody>
      </p:sp>
      <p:sp>
        <p:nvSpPr>
          <p:cNvPr id="3" name="Content Placeholder 2"/>
          <p:cNvSpPr>
            <a:spLocks noGrp="1"/>
          </p:cNvSpPr>
          <p:nvPr>
            <p:ph idx="1"/>
          </p:nvPr>
        </p:nvSpPr>
        <p:spPr/>
        <p:txBody>
          <a:bodyPr>
            <a:normAutofit/>
          </a:bodyPr>
          <a:lstStyle/>
          <a:p>
            <a:r>
              <a:rPr lang="en-US" dirty="0" smtClean="0"/>
              <a:t>Metal device on your ball cap must match ODU collar devices</a:t>
            </a:r>
          </a:p>
          <a:p>
            <a:r>
              <a:rPr lang="en-US" dirty="0" smtClean="0"/>
              <a:t>Metal device on your garrison cap must match your shoulder boards or collar devices</a:t>
            </a:r>
          </a:p>
          <a:p>
            <a:r>
              <a:rPr lang="en-US" dirty="0" smtClean="0"/>
              <a:t>Small metal devices are worn on caps for men’s and women’s uniforms</a:t>
            </a:r>
          </a:p>
          <a:p>
            <a:r>
              <a:rPr lang="en-US" dirty="0" smtClean="0"/>
              <a:t>Large metal devices are reserved for outerwear only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568" y="4464853"/>
            <a:ext cx="7594800" cy="1764498"/>
          </a:xfrm>
          <a:prstGeom prst="rect">
            <a:avLst/>
          </a:prstGeom>
        </p:spPr>
      </p:pic>
      <p:sp>
        <p:nvSpPr>
          <p:cNvPr id="5" name="Footer Placeholder 4"/>
          <p:cNvSpPr>
            <a:spLocks noGrp="1"/>
          </p:cNvSpPr>
          <p:nvPr>
            <p:ph type="ftr" sz="quarter" idx="11"/>
          </p:nvPr>
        </p:nvSpPr>
        <p:spPr/>
        <p:txBody>
          <a:bodyPr/>
          <a:lstStyle/>
          <a:p>
            <a:r>
              <a:rPr lang="en-US" dirty="0" smtClean="0"/>
              <a:t>Reviewed</a:t>
            </a:r>
            <a:r>
              <a:rPr lang="en-US" dirty="0"/>
              <a:t>, DIR-T USCGAUX</a:t>
            </a:r>
          </a:p>
        </p:txBody>
      </p:sp>
      <p:sp>
        <p:nvSpPr>
          <p:cNvPr id="6" name="Slide Number Placeholder 5"/>
          <p:cNvSpPr>
            <a:spLocks noGrp="1"/>
          </p:cNvSpPr>
          <p:nvPr>
            <p:ph type="sldNum" sz="quarter" idx="12"/>
          </p:nvPr>
        </p:nvSpPr>
        <p:spPr/>
        <p:txBody>
          <a:bodyPr/>
          <a:lstStyle/>
          <a:p>
            <a:fld id="{A896850E-5992-4409-8B77-041EE7980E8C}" type="slidenum">
              <a:rPr lang="en-US" smtClean="0"/>
              <a:pPr/>
              <a:t>47</a:t>
            </a:fld>
            <a:endParaRPr lang="en-US"/>
          </a:p>
        </p:txBody>
      </p:sp>
    </p:spTree>
    <p:extLst>
      <p:ext uri="{BB962C8B-B14F-4D97-AF65-F5344CB8AC3E}">
        <p14:creationId xmlns:p14="http://schemas.microsoft.com/office/powerpoint/2010/main" val="37743987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Shoulder Boards</a:t>
            </a:r>
            <a:endParaRPr lang="en-US" dirty="0"/>
          </a:p>
        </p:txBody>
      </p:sp>
      <p:sp>
        <p:nvSpPr>
          <p:cNvPr id="49153" name="Content Placeholder 2"/>
          <p:cNvSpPr>
            <a:spLocks noGrp="1"/>
          </p:cNvSpPr>
          <p:nvPr>
            <p:ph idx="1"/>
          </p:nvPr>
        </p:nvSpPr>
        <p:spPr>
          <a:xfrm>
            <a:off x="462116" y="1622323"/>
            <a:ext cx="7234084" cy="4554640"/>
          </a:xfrm>
        </p:spPr>
        <p:txBody>
          <a:bodyPr>
            <a:normAutofit/>
          </a:bodyPr>
          <a:lstStyle/>
          <a:p>
            <a:pPr lvl="0"/>
            <a:r>
              <a:rPr lang="en-US" dirty="0" smtClean="0"/>
              <a:t>Hard shoulder boards are worn with Dinner Dress White Jacket or Service Dress White uniforms</a:t>
            </a:r>
          </a:p>
          <a:p>
            <a:pPr lvl="0"/>
            <a:r>
              <a:rPr lang="en-US" dirty="0" smtClean="0"/>
              <a:t>Enhanced shoulder boards are worn on Tropical Blue uniform, cardigan sweater, and the wooly-</a:t>
            </a:r>
            <a:r>
              <a:rPr lang="en-US" dirty="0" err="1" smtClean="0"/>
              <a:t>pully</a:t>
            </a:r>
            <a:r>
              <a:rPr lang="en-US" dirty="0" smtClean="0"/>
              <a:t> sweater</a:t>
            </a:r>
          </a:p>
          <a:p>
            <a:pPr lvl="0"/>
            <a:r>
              <a:rPr lang="en-US" dirty="0" smtClean="0"/>
              <a:t>Soft shoulder boards (“Loops”) are no longer authorized for wear with any uniform</a:t>
            </a:r>
          </a:p>
          <a:p>
            <a:endParaRPr lang="en-US" altLang="en-US" sz="2133" dirty="0">
              <a:solidFill>
                <a:schemeClr val="accent3"/>
              </a:solidFill>
            </a:endParaRPr>
          </a:p>
        </p:txBody>
      </p:sp>
      <p:pic>
        <p:nvPicPr>
          <p:cNvPr id="2050" name="Picture 2" descr="\\vmware-host\Shared Folders\Hubble On My Mac\Dropbox\ActionUpload\Uniforms 11DEC2014\Shoulder-Board-Types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063656" y="2208770"/>
            <a:ext cx="4043362" cy="262619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Reviewed</a:t>
            </a:r>
            <a:r>
              <a:rPr lang="en-US" dirty="0"/>
              <a:t>, DIR-T USCGAUX</a:t>
            </a:r>
          </a:p>
        </p:txBody>
      </p:sp>
      <p:sp>
        <p:nvSpPr>
          <p:cNvPr id="4" name="Slide Number Placeholder 3"/>
          <p:cNvSpPr>
            <a:spLocks noGrp="1"/>
          </p:cNvSpPr>
          <p:nvPr>
            <p:ph type="sldNum" sz="quarter" idx="12"/>
          </p:nvPr>
        </p:nvSpPr>
        <p:spPr/>
        <p:txBody>
          <a:bodyPr/>
          <a:lstStyle/>
          <a:p>
            <a:fld id="{A896850E-5992-4409-8B77-041EE7980E8C}" type="slidenum">
              <a:rPr lang="en-US" smtClean="0"/>
              <a:pPr/>
              <a:t>48</a:t>
            </a:fld>
            <a:endParaRPr lang="en-US"/>
          </a:p>
        </p:txBody>
      </p:sp>
    </p:spTree>
    <p:extLst>
      <p:ext uri="{BB962C8B-B14F-4D97-AF65-F5344CB8AC3E}">
        <p14:creationId xmlns:p14="http://schemas.microsoft.com/office/powerpoint/2010/main" val="89869350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49</a:t>
            </a:fld>
            <a:endParaRPr lang="en-US"/>
          </a:p>
        </p:txBody>
      </p:sp>
    </p:spTree>
    <p:extLst>
      <p:ext uri="{BB962C8B-B14F-4D97-AF65-F5344CB8AC3E}">
        <p14:creationId xmlns:p14="http://schemas.microsoft.com/office/powerpoint/2010/main" val="6299868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Uniform Board 46 Changes</a:t>
            </a:r>
            <a:br>
              <a:rPr lang="en-US" dirty="0" smtClean="0"/>
            </a:br>
            <a:r>
              <a:rPr lang="en-US" sz="3600" dirty="0" smtClean="0"/>
              <a:t>December 2014</a:t>
            </a:r>
            <a:endParaRPr lang="en-US" sz="3600" dirty="0"/>
          </a:p>
        </p:txBody>
      </p:sp>
      <p:sp>
        <p:nvSpPr>
          <p:cNvPr id="3" name="Text Placeholder 2"/>
          <p:cNvSpPr>
            <a:spLocks noGrp="1"/>
          </p:cNvSpPr>
          <p:nvPr>
            <p:ph type="body" idx="1"/>
          </p:nvPr>
        </p:nvSpPr>
        <p:spPr/>
        <p:txBody>
          <a:bodyPr/>
          <a:lstStyle/>
          <a:p>
            <a:r>
              <a:rPr lang="en-US" dirty="0"/>
              <a:t>Foul Weather Parka Wear Changes</a:t>
            </a:r>
          </a:p>
          <a:p>
            <a:r>
              <a:rPr lang="en-US" dirty="0"/>
              <a:t>Garrison Cap Wear Changes</a:t>
            </a:r>
          </a:p>
          <a:p>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5</a:t>
            </a:fld>
            <a:endParaRPr lang="en-US"/>
          </a:p>
        </p:txBody>
      </p:sp>
    </p:spTree>
    <p:extLst>
      <p:ext uri="{BB962C8B-B14F-4D97-AF65-F5344CB8AC3E}">
        <p14:creationId xmlns:p14="http://schemas.microsoft.com/office/powerpoint/2010/main" val="242724227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mware-host\Shared Folders\Hubble On My Mac\Dropbox\ActionUpload\Uniforms 11DEC2014\05_Offices.pn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376138" y="6528929"/>
            <a:ext cx="7691284" cy="231263"/>
          </a:xfrm>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50</a:t>
            </a:fld>
            <a:endParaRPr lang="en-US"/>
          </a:p>
        </p:txBody>
      </p:sp>
    </p:spTree>
    <p:extLst>
      <p:ext uri="{BB962C8B-B14F-4D97-AF65-F5344CB8AC3E}">
        <p14:creationId xmlns:p14="http://schemas.microsoft.com/office/powerpoint/2010/main" val="416462652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vmware-host\Shared Folders\Hubble On My Mac\Dropbox\ActionUpload\Uniforms 11DEC2014\Direction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72" y="1273717"/>
            <a:ext cx="10901856" cy="480930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A few items have left and right elements</a:t>
            </a:r>
            <a:endParaRPr lang="en-US" dirty="0"/>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51</a:t>
            </a:fld>
            <a:endParaRPr lang="en-US"/>
          </a:p>
        </p:txBody>
      </p:sp>
    </p:spTree>
    <p:extLst>
      <p:ext uri="{BB962C8B-B14F-4D97-AF65-F5344CB8AC3E}">
        <p14:creationId xmlns:p14="http://schemas.microsoft.com/office/powerpoint/2010/main" val="112562175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Outerwear Devices </a:t>
            </a:r>
            <a:br>
              <a:rPr lang="en-US" dirty="0" smtClean="0"/>
            </a:br>
            <a:r>
              <a:rPr lang="en-US" sz="2700" dirty="0" smtClean="0"/>
              <a:t>Windbreaker, Trench Coat, Reefer Coat, and Bridge Coat use large devices</a:t>
            </a:r>
            <a:endParaRPr lang="en-US" sz="2700" dirty="0"/>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52</a:t>
            </a:fld>
            <a:endParaRPr lang="en-US"/>
          </a:p>
        </p:txBody>
      </p:sp>
      <p:pic>
        <p:nvPicPr>
          <p:cNvPr id="6" name="Picture 5" descr="MK7_WB02.png"/>
          <p:cNvPicPr>
            <a:picLocks noChangeAspect="1"/>
          </p:cNvPicPr>
          <p:nvPr/>
        </p:nvPicPr>
        <p:blipFill rotWithShape="1">
          <a:blip r:embed="rId2" cstate="print">
            <a:extLst>
              <a:ext uri="{28A0092B-C50C-407E-A947-70E740481C1C}">
                <a14:useLocalDpi xmlns:a14="http://schemas.microsoft.com/office/drawing/2010/main" val="0"/>
              </a:ext>
            </a:extLst>
          </a:blip>
          <a:srcRect t="15808"/>
          <a:stretch/>
        </p:blipFill>
        <p:spPr>
          <a:xfrm>
            <a:off x="1645157" y="1795730"/>
            <a:ext cx="8901686" cy="4288421"/>
          </a:xfrm>
          <a:prstGeom prst="rect">
            <a:avLst/>
          </a:prstGeom>
        </p:spPr>
      </p:pic>
    </p:spTree>
    <p:extLst>
      <p:ext uri="{BB962C8B-B14F-4D97-AF65-F5344CB8AC3E}">
        <p14:creationId xmlns:p14="http://schemas.microsoft.com/office/powerpoint/2010/main" val="155552032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15" t="18889" r="30009" b="-3055"/>
          <a:stretch/>
        </p:blipFill>
        <p:spPr bwMode="auto">
          <a:xfrm>
            <a:off x="7146626" y="769189"/>
            <a:ext cx="4553613" cy="563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Blue Blazer Uniform</a:t>
            </a:r>
            <a:endParaRPr lang="en-US" dirty="0"/>
          </a:p>
        </p:txBody>
      </p:sp>
      <p:sp>
        <p:nvSpPr>
          <p:cNvPr id="3" name="Content Placeholder 2"/>
          <p:cNvSpPr>
            <a:spLocks noGrp="1"/>
          </p:cNvSpPr>
          <p:nvPr>
            <p:ph idx="1"/>
          </p:nvPr>
        </p:nvSpPr>
        <p:spPr>
          <a:xfrm>
            <a:off x="462116" y="1622323"/>
            <a:ext cx="6072034" cy="4554640"/>
          </a:xfrm>
        </p:spPr>
        <p:txBody>
          <a:bodyPr/>
          <a:lstStyle/>
          <a:p>
            <a:r>
              <a:rPr lang="en-US" dirty="0"/>
              <a:t>The Auxiliary blue blazer may be substituted </a:t>
            </a:r>
            <a:r>
              <a:rPr lang="en-US" dirty="0" smtClean="0"/>
              <a:t>for </a:t>
            </a:r>
            <a:r>
              <a:rPr lang="en-US" dirty="0"/>
              <a:t>all uniforms except the operational </a:t>
            </a:r>
            <a:r>
              <a:rPr lang="en-US" dirty="0" smtClean="0"/>
              <a:t>dress </a:t>
            </a:r>
            <a:r>
              <a:rPr lang="en-US" dirty="0"/>
              <a:t>uniform (ODU)</a:t>
            </a:r>
          </a:p>
          <a:p>
            <a:r>
              <a:rPr lang="en-US" dirty="0"/>
              <a:t>The blue blazer is worn with white or gray </a:t>
            </a:r>
            <a:r>
              <a:rPr lang="en-US" dirty="0" smtClean="0"/>
              <a:t>pants </a:t>
            </a:r>
            <a:r>
              <a:rPr lang="en-US" dirty="0"/>
              <a:t>(or skirt), white shirt, and black shoes</a:t>
            </a:r>
          </a:p>
          <a:p>
            <a:r>
              <a:rPr lang="en-US" dirty="0"/>
              <a:t>A dark blue or black tie is worn by men, </a:t>
            </a:r>
            <a:r>
              <a:rPr lang="en-US" dirty="0" smtClean="0"/>
              <a:t>and a </a:t>
            </a:r>
            <a:r>
              <a:rPr lang="en-US" dirty="0"/>
              <a:t>blue or black tab is worn by women </a:t>
            </a:r>
            <a:r>
              <a:rPr lang="en-US" dirty="0" smtClean="0"/>
              <a:t>depending </a:t>
            </a:r>
            <a:r>
              <a:rPr lang="en-US" dirty="0"/>
              <a:t>upon the occasion</a:t>
            </a:r>
          </a:p>
          <a:p>
            <a:endParaRPr lang="en-US" dirty="0"/>
          </a:p>
        </p:txBody>
      </p:sp>
      <p:sp>
        <p:nvSpPr>
          <p:cNvPr id="6" name="Footer Placeholder 5"/>
          <p:cNvSpPr>
            <a:spLocks noGrp="1"/>
          </p:cNvSpPr>
          <p:nvPr>
            <p:ph type="ftr" sz="quarter" idx="11"/>
          </p:nvPr>
        </p:nvSpPr>
        <p:spPr/>
        <p:txBody>
          <a:bodyPr/>
          <a:lstStyle/>
          <a:p>
            <a:r>
              <a:rPr lang="en-US" dirty="0" smtClean="0"/>
              <a:t>Reviewed</a:t>
            </a:r>
            <a:r>
              <a:rPr lang="en-US" dirty="0"/>
              <a:t>, DIR-T USCGAUX</a:t>
            </a:r>
          </a:p>
        </p:txBody>
      </p:sp>
      <p:sp>
        <p:nvSpPr>
          <p:cNvPr id="7" name="Slide Number Placeholder 6"/>
          <p:cNvSpPr>
            <a:spLocks noGrp="1"/>
          </p:cNvSpPr>
          <p:nvPr>
            <p:ph type="sldNum" sz="quarter" idx="12"/>
          </p:nvPr>
        </p:nvSpPr>
        <p:spPr/>
        <p:txBody>
          <a:bodyPr/>
          <a:lstStyle/>
          <a:p>
            <a:fld id="{A896850E-5992-4409-8B77-041EE7980E8C}" type="slidenum">
              <a:rPr lang="en-US" smtClean="0"/>
              <a:pPr/>
              <a:t>53</a:t>
            </a:fld>
            <a:endParaRPr lang="en-US"/>
          </a:p>
        </p:txBody>
      </p:sp>
    </p:spTree>
    <p:extLst>
      <p:ext uri="{BB962C8B-B14F-4D97-AF65-F5344CB8AC3E}">
        <p14:creationId xmlns:p14="http://schemas.microsoft.com/office/powerpoint/2010/main" val="185213897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Blazer Uniform</a:t>
            </a:r>
            <a:endParaRPr lang="en-US" dirty="0"/>
          </a:p>
        </p:txBody>
      </p:sp>
      <p:sp>
        <p:nvSpPr>
          <p:cNvPr id="3" name="Content Placeholder 2"/>
          <p:cNvSpPr>
            <a:spLocks noGrp="1"/>
          </p:cNvSpPr>
          <p:nvPr>
            <p:ph idx="1"/>
          </p:nvPr>
        </p:nvSpPr>
        <p:spPr>
          <a:xfrm>
            <a:off x="462116" y="1622323"/>
            <a:ext cx="6072034" cy="4554640"/>
          </a:xfrm>
        </p:spPr>
        <p:txBody>
          <a:bodyPr>
            <a:normAutofit/>
          </a:bodyPr>
          <a:lstStyle/>
          <a:p>
            <a:r>
              <a:rPr lang="en-US" dirty="0"/>
              <a:t>The official Auxiliary blazer patch is </a:t>
            </a:r>
            <a:br>
              <a:rPr lang="en-US" dirty="0"/>
            </a:br>
            <a:r>
              <a:rPr lang="en-US" dirty="0"/>
              <a:t>available through AUXCEN</a:t>
            </a:r>
          </a:p>
          <a:p>
            <a:r>
              <a:rPr lang="en-US" dirty="0"/>
              <a:t>It is recommended for wear when the UDC </a:t>
            </a:r>
            <a:r>
              <a:rPr lang="en-US" dirty="0" smtClean="0"/>
              <a:t>does </a:t>
            </a:r>
            <a:r>
              <a:rPr lang="en-US" dirty="0"/>
              <a:t>not stock or offer properly </a:t>
            </a:r>
            <a:r>
              <a:rPr lang="en-US" dirty="0" smtClean="0"/>
              <a:t>fitting uniform </a:t>
            </a:r>
            <a:r>
              <a:rPr lang="en-US" dirty="0"/>
              <a:t>sizes</a:t>
            </a:r>
          </a:p>
          <a:p>
            <a:r>
              <a:rPr lang="en-US" dirty="0"/>
              <a:t>The Auxiliary Blue Blazer outfit may be </a:t>
            </a:r>
            <a:r>
              <a:rPr lang="en-US" dirty="0" smtClean="0"/>
              <a:t>authorized </a:t>
            </a:r>
            <a:r>
              <a:rPr lang="en-US" dirty="0"/>
              <a:t>by unit Commanding Officers </a:t>
            </a:r>
            <a:r>
              <a:rPr lang="en-US" dirty="0" smtClean="0"/>
              <a:t>for wear </a:t>
            </a:r>
            <a:r>
              <a:rPr lang="en-US" dirty="0"/>
              <a:t>in office spaces while on duty at </a:t>
            </a:r>
            <a:r>
              <a:rPr lang="en-US" dirty="0" smtClean="0"/>
              <a:t>Coast </a:t>
            </a:r>
            <a:r>
              <a:rPr lang="en-US" dirty="0"/>
              <a:t>Guard units.</a:t>
            </a:r>
          </a:p>
          <a:p>
            <a:endParaRPr lang="en-US" dirty="0"/>
          </a:p>
        </p:txBody>
      </p:sp>
      <p:sp>
        <p:nvSpPr>
          <p:cNvPr id="6" name="Footer Placeholder 5"/>
          <p:cNvSpPr>
            <a:spLocks noGrp="1"/>
          </p:cNvSpPr>
          <p:nvPr>
            <p:ph type="ftr" sz="quarter" idx="11"/>
          </p:nvPr>
        </p:nvSpPr>
        <p:spPr/>
        <p:txBody>
          <a:bodyPr/>
          <a:lstStyle/>
          <a:p>
            <a:r>
              <a:rPr lang="en-US" dirty="0" smtClean="0"/>
              <a:t>Reviewed</a:t>
            </a:r>
            <a:r>
              <a:rPr lang="en-US" dirty="0"/>
              <a:t>, DIR-T USCGAUX</a:t>
            </a:r>
          </a:p>
        </p:txBody>
      </p:sp>
      <p:sp>
        <p:nvSpPr>
          <p:cNvPr id="7" name="Slide Number Placeholder 6"/>
          <p:cNvSpPr>
            <a:spLocks noGrp="1"/>
          </p:cNvSpPr>
          <p:nvPr>
            <p:ph type="sldNum" sz="quarter" idx="12"/>
          </p:nvPr>
        </p:nvSpPr>
        <p:spPr/>
        <p:txBody>
          <a:bodyPr/>
          <a:lstStyle/>
          <a:p>
            <a:fld id="{A896850E-5992-4409-8B77-041EE7980E8C}" type="slidenum">
              <a:rPr lang="en-US" smtClean="0"/>
              <a:pPr/>
              <a:t>54</a:t>
            </a:fld>
            <a:endParaRPr 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15" t="18889" r="30009" b="-3055"/>
          <a:stretch/>
        </p:blipFill>
        <p:spPr bwMode="auto">
          <a:xfrm>
            <a:off x="7146626" y="769189"/>
            <a:ext cx="4553613" cy="563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22264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iPolo.pn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1"/>
          </p:nvPr>
        </p:nvSpPr>
        <p:spPr>
          <a:xfrm>
            <a:off x="3534834" y="6450012"/>
            <a:ext cx="7691284" cy="231263"/>
          </a:xfrm>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55</a:t>
            </a:fld>
            <a:endParaRPr lang="en-US"/>
          </a:p>
        </p:txBody>
      </p:sp>
    </p:spTree>
    <p:extLst>
      <p:ext uri="{BB962C8B-B14F-4D97-AF65-F5344CB8AC3E}">
        <p14:creationId xmlns:p14="http://schemas.microsoft.com/office/powerpoint/2010/main" val="224114129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en-US" dirty="0" smtClean="0"/>
              <a:t>Vessel Examiner (VE) Polo Shirt</a:t>
            </a:r>
            <a:endParaRPr lang="en-US" altLang="en-US" dirty="0"/>
          </a:p>
        </p:txBody>
      </p:sp>
      <p:sp>
        <p:nvSpPr>
          <p:cNvPr id="56322" name="Content Placeholder 2"/>
          <p:cNvSpPr>
            <a:spLocks noGrp="1"/>
          </p:cNvSpPr>
          <p:nvPr>
            <p:ph idx="1"/>
          </p:nvPr>
        </p:nvSpPr>
        <p:spPr/>
        <p:txBody>
          <a:bodyPr>
            <a:normAutofit/>
          </a:bodyPr>
          <a:lstStyle/>
          <a:p>
            <a:r>
              <a:rPr lang="en-US" altLang="en-US" dirty="0" smtClean="0"/>
              <a:t>The VE Polo shirt is authorized for wear as an optional uniform shirt worn as part of the ODU, and Hot Weather uniform. </a:t>
            </a:r>
          </a:p>
          <a:p>
            <a:r>
              <a:rPr lang="en-US" altLang="en-US" dirty="0" smtClean="0"/>
              <a:t>The shirt is not authorized for wear on patrol and no insignia, name tags or breast devices shall be worn with the shirt. </a:t>
            </a:r>
          </a:p>
          <a:p>
            <a:r>
              <a:rPr lang="en-US" altLang="en-US" dirty="0" smtClean="0"/>
              <a:t>Headgear (when wearing the Polo shirt) shall not display office insignia. Only the member device shall be displayed on the hat. </a:t>
            </a:r>
          </a:p>
          <a:p>
            <a:r>
              <a:rPr lang="en-US" altLang="en-US" dirty="0" smtClean="0"/>
              <a:t>The AUXCEN carries the only authorized shirt.</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56</a:t>
            </a:fld>
            <a:endParaRPr lang="en-US"/>
          </a:p>
        </p:txBody>
      </p:sp>
    </p:spTree>
    <p:extLst>
      <p:ext uri="{BB962C8B-B14F-4D97-AF65-F5344CB8AC3E}">
        <p14:creationId xmlns:p14="http://schemas.microsoft.com/office/powerpoint/2010/main" val="274234060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Auxiliary Operations Polo Shirt</a:t>
            </a:r>
            <a:endParaRPr lang="en-US" altLang="en-US" dirty="0"/>
          </a:p>
        </p:txBody>
      </p:sp>
      <p:sp>
        <p:nvSpPr>
          <p:cNvPr id="57346" name="Content Placeholder 2"/>
          <p:cNvSpPr>
            <a:spLocks noGrp="1"/>
          </p:cNvSpPr>
          <p:nvPr>
            <p:ph idx="1"/>
          </p:nvPr>
        </p:nvSpPr>
        <p:spPr/>
        <p:txBody>
          <a:bodyPr>
            <a:normAutofit lnSpcReduction="10000"/>
          </a:bodyPr>
          <a:lstStyle/>
          <a:p>
            <a:r>
              <a:rPr lang="en-US" altLang="en-US" dirty="0" smtClean="0"/>
              <a:t>The Auxiliary Operations Polo Shirt may be worn as an alternative to the Operational Dress Uniform (ODU) top, and the Hot Weather Uniform shirt for patrol activities. </a:t>
            </a:r>
          </a:p>
          <a:p>
            <a:r>
              <a:rPr lang="en-US" altLang="en-US" dirty="0" smtClean="0"/>
              <a:t>No logos, patches, insignia, name tapes, nor name tags of any type may be worn on this shirt. </a:t>
            </a:r>
          </a:p>
          <a:p>
            <a:r>
              <a:rPr lang="en-US" altLang="en-US" dirty="0" smtClean="0"/>
              <a:t>The Auxiliary Operations Polo shirt will be dark blue in color, and have two or three buttons with no pockets. It may be 100 percent cotton or be made of a cotton-polyester blend to facilitate moisture wicking. </a:t>
            </a:r>
          </a:p>
          <a:p>
            <a:r>
              <a:rPr lang="en-US" altLang="en-US" dirty="0" smtClean="0"/>
              <a:t>Lettering will be embroidered with USCG AUXILIARY on the left front side, and the LAST NAME of the </a:t>
            </a:r>
            <a:r>
              <a:rPr lang="en-US" altLang="en-US" dirty="0" err="1" smtClean="0"/>
              <a:t>Auxiliarist</a:t>
            </a:r>
            <a:r>
              <a:rPr lang="en-US" altLang="en-US" dirty="0" smtClean="0"/>
              <a:t> on the right front side.</a:t>
            </a:r>
          </a:p>
          <a:p>
            <a:r>
              <a:rPr lang="en-US" altLang="en-US" dirty="0" smtClean="0"/>
              <a:t>The AUXCEN carries the only authorized shirt.</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57</a:t>
            </a:fld>
            <a:endParaRPr lang="en-US"/>
          </a:p>
        </p:txBody>
      </p:sp>
    </p:spTree>
    <p:extLst>
      <p:ext uri="{BB962C8B-B14F-4D97-AF65-F5344CB8AC3E}">
        <p14:creationId xmlns:p14="http://schemas.microsoft.com/office/powerpoint/2010/main" val="315805436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WU.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58</a:t>
            </a:fld>
            <a:endParaRPr lang="en-US"/>
          </a:p>
        </p:txBody>
      </p:sp>
    </p:spTree>
    <p:extLst>
      <p:ext uri="{BB962C8B-B14F-4D97-AF65-F5344CB8AC3E}">
        <p14:creationId xmlns:p14="http://schemas.microsoft.com/office/powerpoint/2010/main" val="42397069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dirty="0" smtClean="0"/>
              <a:t>Hot Weather Uniform</a:t>
            </a:r>
            <a:endParaRPr lang="en-US" altLang="en-US" dirty="0"/>
          </a:p>
        </p:txBody>
      </p:sp>
      <p:sp>
        <p:nvSpPr>
          <p:cNvPr id="59394" name="Content Placeholder 2"/>
          <p:cNvSpPr>
            <a:spLocks noGrp="1"/>
          </p:cNvSpPr>
          <p:nvPr>
            <p:ph idx="1"/>
          </p:nvPr>
        </p:nvSpPr>
        <p:spPr/>
        <p:txBody>
          <a:bodyPr>
            <a:normAutofit/>
          </a:bodyPr>
          <a:lstStyle/>
          <a:p>
            <a:r>
              <a:rPr lang="en-US" altLang="en-US" dirty="0" smtClean="0"/>
              <a:t>This uniform is authorized as an optional uniform for </a:t>
            </a:r>
            <a:r>
              <a:rPr lang="en-US" altLang="en-US" dirty="0" err="1" smtClean="0"/>
              <a:t>Auxiliarists</a:t>
            </a:r>
            <a:r>
              <a:rPr lang="en-US" altLang="en-US" dirty="0" smtClean="0"/>
              <a:t> only (no USCG equivalent). </a:t>
            </a:r>
          </a:p>
          <a:p>
            <a:r>
              <a:rPr lang="en-US" altLang="en-US" dirty="0" smtClean="0"/>
              <a:t>The Director (DIRAUX) shall prescribe the proper season for its wear. </a:t>
            </a:r>
          </a:p>
          <a:p>
            <a:r>
              <a:rPr lang="en-US" altLang="en-US" dirty="0" smtClean="0"/>
              <a:t>It is not appropriate for routine office wear.</a:t>
            </a:r>
          </a:p>
          <a:p>
            <a:r>
              <a:rPr lang="en-US" altLang="en-US" dirty="0" smtClean="0"/>
              <a:t>Shorts are modified Coast Guard modified blue utility or ODU trousers, cut and hemmed at knee or 1 inch above knee.</a:t>
            </a:r>
          </a:p>
          <a:p>
            <a:r>
              <a:rPr lang="en-US" altLang="en-US" dirty="0"/>
              <a:t>Any shirt worn, must be tucked into the shorts with this </a:t>
            </a:r>
            <a:r>
              <a:rPr lang="en-US" altLang="en-US" dirty="0" smtClean="0"/>
              <a:t>uniform.</a:t>
            </a:r>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59</a:t>
            </a:fld>
            <a:endParaRPr lang="en-US"/>
          </a:p>
        </p:txBody>
      </p:sp>
    </p:spTree>
    <p:extLst>
      <p:ext uri="{BB962C8B-B14F-4D97-AF65-F5344CB8AC3E}">
        <p14:creationId xmlns:p14="http://schemas.microsoft.com/office/powerpoint/2010/main" val="10638049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Foul Weather Parka Wear Changes</a:t>
            </a:r>
          </a:p>
        </p:txBody>
      </p:sp>
      <p:sp>
        <p:nvSpPr>
          <p:cNvPr id="3" name="Content Placeholder 2"/>
          <p:cNvSpPr>
            <a:spLocks noGrp="1"/>
          </p:cNvSpPr>
          <p:nvPr>
            <p:ph idx="1"/>
          </p:nvPr>
        </p:nvSpPr>
        <p:spPr/>
        <p:txBody>
          <a:bodyPr/>
          <a:lstStyle/>
          <a:p>
            <a:r>
              <a:rPr lang="en-US" dirty="0"/>
              <a:t>The Foul Weather Parka II (worn with or without the liner) is authorized for wear with the Operational Dress Uniform (ODU), Tropical Blue, Winter Dress Blue, and Service Dress Blue.</a:t>
            </a:r>
          </a:p>
          <a:p>
            <a:r>
              <a:rPr lang="en-US" dirty="0"/>
              <a:t>The Parka Liner/ODU Utility Jacket can only be worn as stand alone outerwear with the Operational Dress Uniform (ODU).</a:t>
            </a:r>
          </a:p>
          <a:p>
            <a:endParaRPr lang="en-US" dirty="0"/>
          </a:p>
        </p:txBody>
      </p:sp>
      <p:sp>
        <p:nvSpPr>
          <p:cNvPr id="4" name="Footer Placeholder 3"/>
          <p:cNvSpPr>
            <a:spLocks noGrp="1"/>
          </p:cNvSpPr>
          <p:nvPr>
            <p:ph type="ftr" sz="quarter" idx="11"/>
          </p:nvPr>
        </p:nvSpPr>
        <p:spPr/>
        <p:txBody>
          <a:bodyPr/>
          <a:lstStyle/>
          <a:p>
            <a:r>
              <a:rPr lang="en-US" dirty="0" smtClean="0"/>
              <a:t>Approval DIR-H &lt;ADD approval Date&gt;</a:t>
            </a:r>
            <a:endParaRPr lang="en-US" dirty="0"/>
          </a:p>
        </p:txBody>
      </p:sp>
      <p:sp>
        <p:nvSpPr>
          <p:cNvPr id="5" name="Slide Number Placeholder 4"/>
          <p:cNvSpPr>
            <a:spLocks noGrp="1"/>
          </p:cNvSpPr>
          <p:nvPr>
            <p:ph type="sldNum" sz="quarter" idx="12"/>
          </p:nvPr>
        </p:nvSpPr>
        <p:spPr/>
        <p:txBody>
          <a:bodyPr/>
          <a:lstStyle/>
          <a:p>
            <a:fld id="{A896850E-5992-4409-8B77-041EE7980E8C}" type="slidenum">
              <a:rPr lang="en-US" smtClean="0"/>
              <a:pPr/>
              <a:t>6</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9408"/>
          <a:stretch/>
        </p:blipFill>
        <p:spPr bwMode="auto">
          <a:xfrm>
            <a:off x="3668880" y="3831019"/>
            <a:ext cx="4830372" cy="24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29575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smtClean="0"/>
              <a:t>Hot Weather Uniform</a:t>
            </a:r>
            <a:endParaRPr lang="en-US" dirty="0"/>
          </a:p>
        </p:txBody>
      </p:sp>
      <p:sp>
        <p:nvSpPr>
          <p:cNvPr id="3" name="Content Placeholder 2"/>
          <p:cNvSpPr>
            <a:spLocks noGrp="1"/>
          </p:cNvSpPr>
          <p:nvPr>
            <p:ph idx="1"/>
          </p:nvPr>
        </p:nvSpPr>
        <p:spPr/>
        <p:txBody>
          <a:bodyPr/>
          <a:lstStyle/>
          <a:p>
            <a:r>
              <a:rPr lang="en-US" altLang="en-US" dirty="0" smtClean="0"/>
              <a:t>The Coast Guard dark blue crew neck T-shirt (stenciled or embroidered with the words “USCG AUXILIARY” across the front left chest in white ¾-inch tall block-style letters) is the prescribed shirt with this uniform.</a:t>
            </a:r>
          </a:p>
          <a:p>
            <a:r>
              <a:rPr lang="en-US" altLang="ja-JP" dirty="0" smtClean="0"/>
              <a:t>The Auxiliary Operations Polo Shirt may be worn with this uniform as an alternative for patrol activities.</a:t>
            </a:r>
          </a:p>
          <a:p>
            <a:r>
              <a:rPr lang="en-US" altLang="ja-JP" dirty="0" smtClean="0"/>
              <a:t>The optional VE shirt may be worn when conducting vessel safety checks (VSCs).</a:t>
            </a:r>
            <a:endParaRPr 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60</a:t>
            </a:fld>
            <a:endParaRPr lang="en-US"/>
          </a:p>
        </p:txBody>
      </p:sp>
    </p:spTree>
    <p:extLst>
      <p:ext uri="{BB962C8B-B14F-4D97-AF65-F5344CB8AC3E}">
        <p14:creationId xmlns:p14="http://schemas.microsoft.com/office/powerpoint/2010/main" val="177022150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dirty="0" smtClean="0"/>
              <a:t>Hot Weather Uniform</a:t>
            </a:r>
            <a:endParaRPr lang="en-US" altLang="en-US" dirty="0"/>
          </a:p>
        </p:txBody>
      </p:sp>
      <p:sp>
        <p:nvSpPr>
          <p:cNvPr id="60418" name="Content Placeholder 2"/>
          <p:cNvSpPr>
            <a:spLocks noGrp="1"/>
          </p:cNvSpPr>
          <p:nvPr>
            <p:ph idx="1"/>
          </p:nvPr>
        </p:nvSpPr>
        <p:spPr/>
        <p:txBody>
          <a:bodyPr>
            <a:normAutofit/>
          </a:bodyPr>
          <a:lstStyle/>
          <a:p>
            <a:r>
              <a:rPr lang="en-US" altLang="en-US" dirty="0" smtClean="0"/>
              <a:t>Well-blackened 8-inch or 10-inch safety boots, boat shoes (dark blue or brown leather)  or all white or all black, low top, athletic shoes with nonskid/non-marking soles are authorized for </a:t>
            </a:r>
            <a:r>
              <a:rPr lang="en-US" altLang="en-US" dirty="0" err="1" smtClean="0"/>
              <a:t>Auxiliarists</a:t>
            </a:r>
            <a:r>
              <a:rPr lang="en-US" altLang="en-US" dirty="0" smtClean="0"/>
              <a:t> wearing the hot weather uniform.</a:t>
            </a:r>
          </a:p>
          <a:p>
            <a:r>
              <a:rPr lang="en-US" altLang="en-US" dirty="0" smtClean="0"/>
              <a:t>Socks shall be all white, athletic type, crew length.</a:t>
            </a:r>
          </a:p>
          <a:p>
            <a:r>
              <a:rPr lang="en-US" altLang="en-US" dirty="0" smtClean="0"/>
              <a:t>Belt is black web belt with silver buckle and tip or the optional basic riggers belt.</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61</a:t>
            </a:fld>
            <a:endParaRPr lang="en-US"/>
          </a:p>
        </p:txBody>
      </p:sp>
    </p:spTree>
    <p:extLst>
      <p:ext uri="{BB962C8B-B14F-4D97-AF65-F5344CB8AC3E}">
        <p14:creationId xmlns:p14="http://schemas.microsoft.com/office/powerpoint/2010/main" val="180150637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smtClean="0"/>
              <a:t>Hot Weather Uniform</a:t>
            </a:r>
            <a:endParaRPr lang="en-US" dirty="0"/>
          </a:p>
        </p:txBody>
      </p:sp>
      <p:sp>
        <p:nvSpPr>
          <p:cNvPr id="3" name="Content Placeholder 2"/>
          <p:cNvSpPr>
            <a:spLocks noGrp="1"/>
          </p:cNvSpPr>
          <p:nvPr>
            <p:ph idx="1"/>
          </p:nvPr>
        </p:nvSpPr>
        <p:spPr/>
        <p:txBody>
          <a:bodyPr>
            <a:normAutofit/>
          </a:bodyPr>
          <a:lstStyle/>
          <a:p>
            <a:r>
              <a:rPr lang="en-US" altLang="en-US" dirty="0"/>
              <a:t>The Auxiliary ball cap, or the Tilley hat, are the prescribed hats to be worn with this </a:t>
            </a:r>
            <a:r>
              <a:rPr lang="en-US" altLang="en-US" dirty="0" smtClean="0"/>
              <a:t>uniform.</a:t>
            </a:r>
            <a:endParaRPr lang="en-US" altLang="en-US" dirty="0"/>
          </a:p>
          <a:p>
            <a:r>
              <a:rPr lang="en-US" altLang="en-US" dirty="0"/>
              <a:t>No insignias are worn on the ODU T-shirt, the Operations Polo Shirt, or the VE polo </a:t>
            </a:r>
            <a:r>
              <a:rPr lang="en-US" altLang="en-US" dirty="0" smtClean="0"/>
              <a:t>shirt.</a:t>
            </a:r>
            <a:endParaRPr lang="en-US" altLang="en-US" dirty="0"/>
          </a:p>
          <a:p>
            <a:pPr marL="0" indent="0">
              <a:buNone/>
            </a:pPr>
            <a:endParaRPr lang="en-US" altLang="en-US" dirty="0" smtClean="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62</a:t>
            </a:fld>
            <a:endParaRPr lang="en-US"/>
          </a:p>
        </p:txBody>
      </p:sp>
    </p:spTree>
    <p:extLst>
      <p:ext uri="{BB962C8B-B14F-4D97-AF65-F5344CB8AC3E}">
        <p14:creationId xmlns:p14="http://schemas.microsoft.com/office/powerpoint/2010/main" val="177222077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Flight Suits</a:t>
            </a:r>
          </a:p>
        </p:txBody>
      </p:sp>
      <p:sp>
        <p:nvSpPr>
          <p:cNvPr id="63489" name="Content Placeholder 2"/>
          <p:cNvSpPr>
            <a:spLocks noGrp="1"/>
          </p:cNvSpPr>
          <p:nvPr>
            <p:ph idx="1"/>
          </p:nvPr>
        </p:nvSpPr>
        <p:spPr/>
        <p:txBody>
          <a:bodyPr>
            <a:normAutofit/>
          </a:bodyPr>
          <a:lstStyle/>
          <a:p>
            <a:r>
              <a:rPr lang="en-US" altLang="en-US" dirty="0" smtClean="0"/>
              <a:t>Authorized for wear only during flight or any aviation mission performed under orders.</a:t>
            </a:r>
          </a:p>
          <a:p>
            <a:r>
              <a:rPr lang="en-US" altLang="en-US" dirty="0" smtClean="0"/>
              <a:t>Shall be similar in pattern, color, and design to those worn by active duty Coast Guard aviators.</a:t>
            </a:r>
          </a:p>
          <a:p>
            <a:r>
              <a:rPr lang="en-US" altLang="en-US" dirty="0" smtClean="0"/>
              <a:t>Zipped to within 3 inches of top at all times.</a:t>
            </a:r>
          </a:p>
          <a:p>
            <a:r>
              <a:rPr lang="en-US" altLang="en-US" dirty="0" smtClean="0"/>
              <a:t>Head gear either garrison cap, baseball cap, or protective gear as required.</a:t>
            </a:r>
          </a:p>
          <a:p>
            <a:r>
              <a:rPr lang="en-US" altLang="en-US" dirty="0" smtClean="0"/>
              <a:t>Confirm local standards through your DSO-AV.</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63</a:t>
            </a:fld>
            <a:endParaRPr lang="en-US"/>
          </a:p>
        </p:txBody>
      </p:sp>
    </p:spTree>
    <p:extLst>
      <p:ext uri="{BB962C8B-B14F-4D97-AF65-F5344CB8AC3E}">
        <p14:creationId xmlns:p14="http://schemas.microsoft.com/office/powerpoint/2010/main" val="415994642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Footwear</a:t>
            </a:r>
            <a:endParaRPr lang="en-US" dirty="0"/>
          </a:p>
        </p:txBody>
      </p:sp>
      <p:sp>
        <p:nvSpPr>
          <p:cNvPr id="64513" name="Content Placeholder 2"/>
          <p:cNvSpPr>
            <a:spLocks noGrp="1"/>
          </p:cNvSpPr>
          <p:nvPr>
            <p:ph idx="1"/>
          </p:nvPr>
        </p:nvSpPr>
        <p:spPr/>
        <p:txBody>
          <a:bodyPr>
            <a:normAutofit fontScale="92500" lnSpcReduction="10000"/>
          </a:bodyPr>
          <a:lstStyle/>
          <a:p>
            <a:r>
              <a:rPr lang="en-US" altLang="en-US" dirty="0"/>
              <a:t>Dress shoes = Service Dress Uniforms (heels no higher than 1”)</a:t>
            </a:r>
          </a:p>
          <a:p>
            <a:r>
              <a:rPr lang="en-US" altLang="en-US" dirty="0"/>
              <a:t>Boat Shoes = ODU, Hot Weather Uniform</a:t>
            </a:r>
          </a:p>
          <a:p>
            <a:pPr lvl="1"/>
            <a:r>
              <a:rPr lang="en-US" altLang="en-US" dirty="0"/>
              <a:t>Dark Blue or brown leather, low cut moccasin type</a:t>
            </a:r>
          </a:p>
          <a:p>
            <a:r>
              <a:rPr lang="en-US" altLang="en-US" dirty="0"/>
              <a:t>ODU Boots = ODU &amp; Hot Weather Uniform</a:t>
            </a:r>
          </a:p>
          <a:p>
            <a:pPr lvl="1"/>
            <a:r>
              <a:rPr lang="en-US" altLang="en-US" dirty="0"/>
              <a:t>Shall be shined when in a </a:t>
            </a:r>
            <a:r>
              <a:rPr lang="en-US" altLang="en-US" dirty="0" smtClean="0"/>
              <a:t>classroom </a:t>
            </a:r>
            <a:r>
              <a:rPr lang="en-US" altLang="en-US" dirty="0"/>
              <a:t>or </a:t>
            </a:r>
            <a:r>
              <a:rPr lang="en-US" altLang="en-US" dirty="0" smtClean="0"/>
              <a:t>office</a:t>
            </a:r>
            <a:endParaRPr lang="en-US" altLang="en-US" dirty="0"/>
          </a:p>
          <a:p>
            <a:r>
              <a:rPr lang="en-US" altLang="en-US" dirty="0"/>
              <a:t>Tennis Shoes = Hot Weather Uniform</a:t>
            </a:r>
          </a:p>
          <a:p>
            <a:pPr lvl="1"/>
            <a:r>
              <a:rPr lang="en-US" altLang="en-US" dirty="0"/>
              <a:t>All white or all </a:t>
            </a:r>
            <a:r>
              <a:rPr lang="en-US" altLang="en-US" dirty="0" smtClean="0"/>
              <a:t>black</a:t>
            </a:r>
          </a:p>
          <a:p>
            <a:r>
              <a:rPr lang="en-US" altLang="en-US" dirty="0"/>
              <a:t>Black socks made of knitted or ribbed on decorated material</a:t>
            </a:r>
          </a:p>
          <a:p>
            <a:pPr lvl="1"/>
            <a:r>
              <a:rPr lang="en-US" altLang="en-US" dirty="0"/>
              <a:t>Not grey, dark blue, etc.</a:t>
            </a:r>
          </a:p>
          <a:p>
            <a:pPr lvl="1"/>
            <a:r>
              <a:rPr lang="en-US" altLang="en-US" dirty="0"/>
              <a:t>No stitching or seam across the toe</a:t>
            </a:r>
          </a:p>
          <a:p>
            <a:r>
              <a:rPr lang="en-US" altLang="en-US" dirty="0"/>
              <a:t>White socks shall be all white, athletic type, crew length</a:t>
            </a:r>
          </a:p>
          <a:p>
            <a:endParaRPr lang="en-US" altLang="en-US"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64</a:t>
            </a:fld>
            <a:endParaRPr lang="en-US"/>
          </a:p>
        </p:txBody>
      </p:sp>
    </p:spTree>
    <p:extLst>
      <p:ext uri="{BB962C8B-B14F-4D97-AF65-F5344CB8AC3E}">
        <p14:creationId xmlns:p14="http://schemas.microsoft.com/office/powerpoint/2010/main" val="44823520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smtClean="0"/>
              <a:t>Grooming Standards while in Uniform</a:t>
            </a:r>
            <a:endParaRPr lang="en-US" dirty="0"/>
          </a:p>
        </p:txBody>
      </p:sp>
      <p:sp>
        <p:nvSpPr>
          <p:cNvPr id="65537" name="Content Placeholder 2"/>
          <p:cNvSpPr>
            <a:spLocks noGrp="1"/>
          </p:cNvSpPr>
          <p:nvPr>
            <p:ph idx="1"/>
          </p:nvPr>
        </p:nvSpPr>
        <p:spPr/>
        <p:txBody>
          <a:bodyPr>
            <a:normAutofit/>
          </a:bodyPr>
          <a:lstStyle/>
          <a:p>
            <a:r>
              <a:rPr lang="en-US" altLang="en-US" dirty="0"/>
              <a:t>Earrings</a:t>
            </a:r>
          </a:p>
          <a:p>
            <a:pPr lvl="1"/>
            <a:r>
              <a:rPr lang="en-US" altLang="en-US" dirty="0"/>
              <a:t>Men cannot wear earrings</a:t>
            </a:r>
          </a:p>
          <a:p>
            <a:pPr lvl="1"/>
            <a:r>
              <a:rPr lang="en-US" altLang="en-US" dirty="0"/>
              <a:t>Women can wear one pair of small gold, silver or pearl earrings of the ball style (no larger  than ¼ inch)</a:t>
            </a:r>
          </a:p>
          <a:p>
            <a:r>
              <a:rPr lang="en-US" altLang="en-US" dirty="0"/>
              <a:t>Diamond studs can be worn with the Dinner dress uniforms</a:t>
            </a:r>
          </a:p>
          <a:p>
            <a:r>
              <a:rPr lang="en-US" altLang="en-US" dirty="0"/>
              <a:t>Necklaces, chains, suspenders, pens, handkerchiefs, etc…should not be visible</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65</a:t>
            </a:fld>
            <a:endParaRPr lang="en-US"/>
          </a:p>
        </p:txBody>
      </p:sp>
    </p:spTree>
    <p:extLst>
      <p:ext uri="{BB962C8B-B14F-4D97-AF65-F5344CB8AC3E}">
        <p14:creationId xmlns:p14="http://schemas.microsoft.com/office/powerpoint/2010/main" val="219255581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smtClean="0"/>
              <a:t>Grooming Standards while in Uniform</a:t>
            </a:r>
            <a:endParaRPr lang="en-US" dirty="0"/>
          </a:p>
        </p:txBody>
      </p:sp>
      <p:sp>
        <p:nvSpPr>
          <p:cNvPr id="65537" name="Content Placeholder 2"/>
          <p:cNvSpPr>
            <a:spLocks noGrp="1"/>
          </p:cNvSpPr>
          <p:nvPr>
            <p:ph idx="1"/>
          </p:nvPr>
        </p:nvSpPr>
        <p:spPr/>
        <p:txBody>
          <a:bodyPr>
            <a:normAutofit/>
          </a:bodyPr>
          <a:lstStyle/>
          <a:p>
            <a:r>
              <a:rPr lang="en-US" altLang="en-US" dirty="0"/>
              <a:t>Hair should be neat and clean and above the collar (for men) or at the collar (for women)</a:t>
            </a:r>
          </a:p>
          <a:p>
            <a:r>
              <a:rPr lang="en-US" altLang="en-US" dirty="0"/>
              <a:t>Mustaches must be no lower than the lower lip line of upper lip</a:t>
            </a:r>
          </a:p>
          <a:p>
            <a:r>
              <a:rPr lang="en-US" altLang="en-US" dirty="0"/>
              <a:t>Fingernails: Men and women shall keep their nails clean. Women may wear nail polish, but the color shall be conservative and neutral in color. Decorative nail art is not authorized while in uniform</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66</a:t>
            </a:fld>
            <a:endParaRPr lang="en-US"/>
          </a:p>
        </p:txBody>
      </p:sp>
    </p:spTree>
    <p:extLst>
      <p:ext uri="{BB962C8B-B14F-4D97-AF65-F5344CB8AC3E}">
        <p14:creationId xmlns:p14="http://schemas.microsoft.com/office/powerpoint/2010/main" val="144237007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smtClean="0"/>
              <a:t>Grooming Standards while in Uniform</a:t>
            </a:r>
            <a:endParaRPr lang="en-US" dirty="0"/>
          </a:p>
        </p:txBody>
      </p:sp>
      <p:sp>
        <p:nvSpPr>
          <p:cNvPr id="65537" name="Content Placeholder 2"/>
          <p:cNvSpPr>
            <a:spLocks noGrp="1"/>
          </p:cNvSpPr>
          <p:nvPr>
            <p:ph idx="1"/>
          </p:nvPr>
        </p:nvSpPr>
        <p:spPr/>
        <p:txBody>
          <a:bodyPr>
            <a:normAutofit/>
          </a:bodyPr>
          <a:lstStyle/>
          <a:p>
            <a:r>
              <a:rPr lang="en-US" altLang="en-US" dirty="0"/>
              <a:t>Full and partial beards, van dykes, and goatees are authorized</a:t>
            </a:r>
          </a:p>
          <a:p>
            <a:r>
              <a:rPr lang="en-US" altLang="en-US" dirty="0"/>
              <a:t>In uniform, patches and spotty clumps of facial hair are not considered beards and are not authorized</a:t>
            </a:r>
          </a:p>
          <a:p>
            <a:r>
              <a:rPr lang="en-US" altLang="en-US" dirty="0"/>
              <a:t>The bulk of the beard (distance that the mass of facial hair protrudes from the skin on the face) shall not exceed 1 inch</a:t>
            </a:r>
          </a:p>
          <a:p>
            <a:r>
              <a:rPr lang="en-US" altLang="en-US" dirty="0"/>
              <a:t>Beards, sideburns, or mustaches if worn, shall be well groomed and neatly trimmed at all times in order not to present a ragged appearance</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67</a:t>
            </a:fld>
            <a:endParaRPr lang="en-US"/>
          </a:p>
        </p:txBody>
      </p:sp>
    </p:spTree>
    <p:extLst>
      <p:ext uri="{BB962C8B-B14F-4D97-AF65-F5344CB8AC3E}">
        <p14:creationId xmlns:p14="http://schemas.microsoft.com/office/powerpoint/2010/main" val="587837467"/>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Prohibited Wear of Auxiliary Uniform</a:t>
            </a:r>
            <a:endParaRPr lang="en-US" dirty="0"/>
          </a:p>
        </p:txBody>
      </p:sp>
      <p:sp>
        <p:nvSpPr>
          <p:cNvPr id="67585" name="Content Placeholder 2"/>
          <p:cNvSpPr>
            <a:spLocks noGrp="1"/>
          </p:cNvSpPr>
          <p:nvPr>
            <p:ph idx="1"/>
          </p:nvPr>
        </p:nvSpPr>
        <p:spPr/>
        <p:txBody>
          <a:bodyPr>
            <a:normAutofit/>
          </a:bodyPr>
          <a:lstStyle/>
          <a:p>
            <a:r>
              <a:rPr lang="en-US" altLang="en-US" dirty="0" smtClean="0"/>
              <a:t>In public places of dubious reputation</a:t>
            </a:r>
          </a:p>
          <a:p>
            <a:r>
              <a:rPr lang="en-US" altLang="en-US" dirty="0" smtClean="0"/>
              <a:t>When engaged in political activities</a:t>
            </a:r>
          </a:p>
          <a:p>
            <a:r>
              <a:rPr lang="en-US" altLang="en-US" dirty="0" smtClean="0"/>
              <a:t>When in a foreign country unless specifically authorized</a:t>
            </a:r>
          </a:p>
          <a:p>
            <a:r>
              <a:rPr lang="en-US" altLang="en-US" dirty="0" smtClean="0"/>
              <a:t>Don’t wear distinctive parts of the uniform or insignia with civilian clothes when not on duty</a:t>
            </a:r>
          </a:p>
          <a:p>
            <a:r>
              <a:rPr lang="en-US" altLang="en-US" dirty="0" err="1" smtClean="0"/>
              <a:t>Auxiliarists</a:t>
            </a:r>
            <a:r>
              <a:rPr lang="en-US" altLang="en-US" dirty="0" smtClean="0"/>
              <a:t> must adhere to uniform policies when engaged in U.S. Coast Guard or Coast Guard Auxiliary programs and activities</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68</a:t>
            </a:fld>
            <a:endParaRPr lang="en-US"/>
          </a:p>
        </p:txBody>
      </p:sp>
    </p:spTree>
    <p:extLst>
      <p:ext uri="{BB962C8B-B14F-4D97-AF65-F5344CB8AC3E}">
        <p14:creationId xmlns:p14="http://schemas.microsoft.com/office/powerpoint/2010/main" val="145055928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Where to buy uniform and uniform items</a:t>
            </a:r>
            <a:endParaRPr lang="en-US" dirty="0"/>
          </a:p>
        </p:txBody>
      </p:sp>
      <p:sp>
        <p:nvSpPr>
          <p:cNvPr id="7" name="Rectangle 6"/>
          <p:cNvSpPr/>
          <p:nvPr/>
        </p:nvSpPr>
        <p:spPr>
          <a:xfrm>
            <a:off x="462116" y="1871827"/>
            <a:ext cx="4142157" cy="75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Uniform Distribution Center</a:t>
            </a:r>
            <a:br>
              <a:rPr lang="en-US" dirty="0" smtClean="0"/>
            </a:br>
            <a:r>
              <a:rPr lang="en-US" dirty="0" smtClean="0"/>
              <a:t>(UDC)</a:t>
            </a:r>
            <a:endParaRPr lang="en-US" dirty="0"/>
          </a:p>
        </p:txBody>
      </p:sp>
      <p:sp>
        <p:nvSpPr>
          <p:cNvPr id="8" name="Rectangle 7"/>
          <p:cNvSpPr/>
          <p:nvPr/>
        </p:nvSpPr>
        <p:spPr>
          <a:xfrm>
            <a:off x="462116" y="269792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Your local Coast Guard Exchange</a:t>
            </a:r>
            <a:br>
              <a:rPr lang="en-US" dirty="0" smtClean="0"/>
            </a:br>
            <a:r>
              <a:rPr lang="en-US" dirty="0" smtClean="0"/>
              <a:t>(CGEX)</a:t>
            </a:r>
            <a:endParaRPr lang="en-US" dirty="0"/>
          </a:p>
        </p:txBody>
      </p:sp>
      <p:sp>
        <p:nvSpPr>
          <p:cNvPr id="9" name="Rectangle 8"/>
          <p:cNvSpPr/>
          <p:nvPr/>
        </p:nvSpPr>
        <p:spPr>
          <a:xfrm>
            <a:off x="462116" y="3524021"/>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USCG Auxiliary Center </a:t>
            </a:r>
            <a:br>
              <a:rPr lang="en-US" dirty="0" smtClean="0"/>
            </a:br>
            <a:r>
              <a:rPr lang="en-US" dirty="0" smtClean="0"/>
              <a:t>(AUXCEN/Shop Auxiliary)</a:t>
            </a:r>
            <a:endParaRPr lang="en-US" dirty="0"/>
          </a:p>
        </p:txBody>
      </p:sp>
      <p:sp>
        <p:nvSpPr>
          <p:cNvPr id="10" name="Rectangle 9"/>
          <p:cNvSpPr/>
          <p:nvPr/>
        </p:nvSpPr>
        <p:spPr>
          <a:xfrm>
            <a:off x="462116" y="4350118"/>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Installation Lucky Bags</a:t>
            </a:r>
          </a:p>
        </p:txBody>
      </p:sp>
      <p:sp>
        <p:nvSpPr>
          <p:cNvPr id="11" name="Rectangle 10"/>
          <p:cNvSpPr/>
          <p:nvPr/>
        </p:nvSpPr>
        <p:spPr>
          <a:xfrm>
            <a:off x="462116" y="517621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USCGA Used Uniform </a:t>
            </a:r>
            <a:r>
              <a:rPr lang="en-US" dirty="0" smtClean="0"/>
              <a:t>Exchange</a:t>
            </a:r>
            <a:endParaRPr lang="en-US" dirty="0"/>
          </a:p>
        </p:txBody>
      </p:sp>
      <p:sp>
        <p:nvSpPr>
          <p:cNvPr id="5" name="Rectangle 4"/>
          <p:cNvSpPr/>
          <p:nvPr/>
        </p:nvSpPr>
        <p:spPr>
          <a:xfrm>
            <a:off x="4604273" y="1622323"/>
            <a:ext cx="7125611" cy="455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a:r>
              <a:rPr lang="en-US" sz="2000" dirty="0" smtClean="0">
                <a:solidFill>
                  <a:schemeClr val="accent2"/>
                </a:solidFill>
              </a:rPr>
              <a:t>How:</a:t>
            </a:r>
          </a:p>
          <a:p>
            <a:pPr marL="515938" indent="-285750">
              <a:buFont typeface="Arial" panose="020B0604020202020204" pitchFamily="34" charset="0"/>
              <a:buChar char="•"/>
            </a:pPr>
            <a:r>
              <a:rPr lang="en-US" sz="2000" dirty="0" smtClean="0">
                <a:solidFill>
                  <a:schemeClr val="bg2"/>
                </a:solidFill>
                <a:hlinkClick r:id="rId2"/>
              </a:rPr>
              <a:t>http://www.uscg.mil/UNIFORMS/</a:t>
            </a:r>
            <a:endParaRPr lang="en-US" sz="2000" dirty="0" smtClean="0">
              <a:solidFill>
                <a:schemeClr val="bg2"/>
              </a:solidFill>
            </a:endParaRPr>
          </a:p>
          <a:p>
            <a:pPr marL="515938" indent="-285750">
              <a:buFont typeface="Arial" panose="020B0604020202020204" pitchFamily="34" charset="0"/>
              <a:buChar char="•"/>
            </a:pPr>
            <a:r>
              <a:rPr lang="en-US" sz="2000" dirty="0" smtClean="0">
                <a:solidFill>
                  <a:schemeClr val="bg2"/>
                </a:solidFill>
              </a:rPr>
              <a:t>1-609-861-1221</a:t>
            </a:r>
          </a:p>
          <a:p>
            <a:pPr marL="515938" indent="-285750">
              <a:buFont typeface="Arial" panose="020B0604020202020204" pitchFamily="34" charset="0"/>
              <a:buChar char="•"/>
            </a:pPr>
            <a:r>
              <a:rPr lang="en-US" sz="2000" dirty="0" smtClean="0">
                <a:solidFill>
                  <a:schemeClr val="bg2"/>
                </a:solidFill>
              </a:rPr>
              <a:t>1-800-874-6841</a:t>
            </a:r>
          </a:p>
          <a:p>
            <a:pPr marL="230188"/>
            <a:endParaRPr lang="en-US" sz="2000" dirty="0" smtClean="0">
              <a:solidFill>
                <a:schemeClr val="bg2"/>
              </a:solidFill>
            </a:endParaRPr>
          </a:p>
          <a:p>
            <a:pPr marL="230188"/>
            <a:r>
              <a:rPr lang="en-US" sz="2000" dirty="0" smtClean="0">
                <a:solidFill>
                  <a:schemeClr val="accent2"/>
                </a:solidFill>
              </a:rPr>
              <a:t>Items available:</a:t>
            </a:r>
          </a:p>
          <a:p>
            <a:pPr marL="515938" indent="-285750">
              <a:buFont typeface="Arial" panose="020B0604020202020204" pitchFamily="34" charset="0"/>
              <a:buChar char="•"/>
            </a:pPr>
            <a:r>
              <a:rPr lang="en-US" sz="2000" dirty="0" smtClean="0">
                <a:solidFill>
                  <a:schemeClr val="bg2"/>
                </a:solidFill>
              </a:rPr>
              <a:t>Tropical Blue, Service Dress Blue &amp; ODU uniforms</a:t>
            </a:r>
          </a:p>
          <a:p>
            <a:pPr marL="515938" indent="-285750">
              <a:buFont typeface="Arial" panose="020B0604020202020204" pitchFamily="34" charset="0"/>
              <a:buChar char="•"/>
            </a:pPr>
            <a:r>
              <a:rPr lang="en-US" sz="2000" dirty="0" smtClean="0">
                <a:solidFill>
                  <a:schemeClr val="bg2"/>
                </a:solidFill>
              </a:rPr>
              <a:t>Coats, Foul Weather Parkas, Windbreakers, and  Sweaters</a:t>
            </a:r>
          </a:p>
          <a:p>
            <a:pPr marL="515938" indent="-285750">
              <a:buFont typeface="Arial" panose="020B0604020202020204" pitchFamily="34" charset="0"/>
              <a:buChar char="•"/>
            </a:pPr>
            <a:r>
              <a:rPr lang="en-US" sz="2000" dirty="0" smtClean="0">
                <a:solidFill>
                  <a:schemeClr val="bg2"/>
                </a:solidFill>
              </a:rPr>
              <a:t>USCG AUXILIARY and nametapes</a:t>
            </a:r>
          </a:p>
          <a:p>
            <a:pPr marL="515938" indent="-285750">
              <a:buFont typeface="Arial" panose="020B0604020202020204" pitchFamily="34" charset="0"/>
              <a:buChar char="•"/>
            </a:pPr>
            <a:r>
              <a:rPr lang="en-US" sz="2000" dirty="0" smtClean="0">
                <a:solidFill>
                  <a:schemeClr val="bg2"/>
                </a:solidFill>
              </a:rPr>
              <a:t>Garrison and Combination caps</a:t>
            </a:r>
          </a:p>
          <a:p>
            <a:pPr marL="515938" indent="-285750">
              <a:buFont typeface="Arial" panose="020B0604020202020204" pitchFamily="34" charset="0"/>
              <a:buChar char="•"/>
            </a:pPr>
            <a:r>
              <a:rPr lang="en-US" sz="2000" dirty="0" smtClean="0">
                <a:solidFill>
                  <a:schemeClr val="bg2"/>
                </a:solidFill>
              </a:rPr>
              <a:t>Shoes &amp; boots</a:t>
            </a:r>
            <a:endParaRPr lang="en-US" sz="2000" dirty="0">
              <a:solidFill>
                <a:schemeClr val="bg2"/>
              </a:solidFill>
            </a:endParaRPr>
          </a:p>
        </p:txBody>
      </p:sp>
      <p:sp>
        <p:nvSpPr>
          <p:cNvPr id="13" name="Footer Placeholder 12"/>
          <p:cNvSpPr>
            <a:spLocks noGrp="1"/>
          </p:cNvSpPr>
          <p:nvPr>
            <p:ph type="ftr" sz="quarter" idx="11"/>
          </p:nvPr>
        </p:nvSpPr>
        <p:spPr/>
        <p:txBody>
          <a:bodyPr/>
          <a:lstStyle/>
          <a:p>
            <a:r>
              <a:rPr lang="en-US" dirty="0" smtClean="0"/>
              <a:t>Reviewed</a:t>
            </a:r>
            <a:r>
              <a:rPr lang="en-US" dirty="0"/>
              <a:t>, DIR-T USCGAUX</a:t>
            </a:r>
          </a:p>
        </p:txBody>
      </p:sp>
      <p:sp>
        <p:nvSpPr>
          <p:cNvPr id="14" name="Slide Number Placeholder 13"/>
          <p:cNvSpPr>
            <a:spLocks noGrp="1"/>
          </p:cNvSpPr>
          <p:nvPr>
            <p:ph type="sldNum" sz="quarter" idx="12"/>
          </p:nvPr>
        </p:nvSpPr>
        <p:spPr/>
        <p:txBody>
          <a:bodyPr/>
          <a:lstStyle/>
          <a:p>
            <a:fld id="{A896850E-5992-4409-8B77-041EE7980E8C}" type="slidenum">
              <a:rPr lang="en-US" smtClean="0"/>
              <a:pPr/>
              <a:t>69</a:t>
            </a:fld>
            <a:endParaRPr lang="en-US"/>
          </a:p>
        </p:txBody>
      </p:sp>
    </p:spTree>
    <p:extLst>
      <p:ext uri="{BB962C8B-B14F-4D97-AF65-F5344CB8AC3E}">
        <p14:creationId xmlns:p14="http://schemas.microsoft.com/office/powerpoint/2010/main" val="3159684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Detailed Changes to Foul Weather Parka Wear</a:t>
            </a:r>
            <a:endParaRPr lang="en-US" dirty="0"/>
          </a:p>
        </p:txBody>
      </p:sp>
      <p:pic>
        <p:nvPicPr>
          <p:cNvPr id="11266" name="Picture 2" descr="\\vmware-host\Shared Folders\Hubble On My Mac\Dropbox\ActionUpload\Uniforms 11DEC2014\05_UBChange_AWP.pn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113088" y="1493838"/>
            <a:ext cx="5965825" cy="4937125"/>
          </a:xfrm>
        </p:spPr>
      </p:pic>
      <p:sp>
        <p:nvSpPr>
          <p:cNvPr id="5" name="Footer Placeholder 4"/>
          <p:cNvSpPr>
            <a:spLocks noGrp="1"/>
          </p:cNvSpPr>
          <p:nvPr>
            <p:ph type="ftr" sz="quarter" idx="11"/>
          </p:nvPr>
        </p:nvSpPr>
        <p:spPr/>
        <p:txBody>
          <a:bodyPr/>
          <a:lstStyle/>
          <a:p>
            <a:r>
              <a:rPr lang="en-US" dirty="0" smtClean="0"/>
              <a:t>Reviewed</a:t>
            </a:r>
            <a:r>
              <a:rPr lang="en-US" dirty="0"/>
              <a:t>, DIR-T USCGAUX</a:t>
            </a:r>
          </a:p>
        </p:txBody>
      </p:sp>
      <p:sp>
        <p:nvSpPr>
          <p:cNvPr id="6" name="Slide Number Placeholder 5"/>
          <p:cNvSpPr>
            <a:spLocks noGrp="1"/>
          </p:cNvSpPr>
          <p:nvPr>
            <p:ph type="sldNum" sz="quarter" idx="12"/>
          </p:nvPr>
        </p:nvSpPr>
        <p:spPr/>
        <p:txBody>
          <a:bodyPr/>
          <a:lstStyle/>
          <a:p>
            <a:fld id="{A896850E-5992-4409-8B77-041EE7980E8C}" type="slidenum">
              <a:rPr lang="en-US" smtClean="0"/>
              <a:pPr/>
              <a:t>7</a:t>
            </a:fld>
            <a:endParaRPr lang="en-US"/>
          </a:p>
        </p:txBody>
      </p:sp>
    </p:spTree>
    <p:extLst>
      <p:ext uri="{BB962C8B-B14F-4D97-AF65-F5344CB8AC3E}">
        <p14:creationId xmlns:p14="http://schemas.microsoft.com/office/powerpoint/2010/main" val="84077166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Where to buy uniform and uniform items</a:t>
            </a:r>
            <a:endParaRPr lang="en-US" dirty="0"/>
          </a:p>
        </p:txBody>
      </p:sp>
      <p:sp>
        <p:nvSpPr>
          <p:cNvPr id="7" name="Rectangle 6"/>
          <p:cNvSpPr/>
          <p:nvPr/>
        </p:nvSpPr>
        <p:spPr>
          <a:xfrm>
            <a:off x="462116" y="1871827"/>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Uniform Distribution Center</a:t>
            </a:r>
            <a:br>
              <a:rPr lang="en-US" dirty="0"/>
            </a:br>
            <a:r>
              <a:rPr lang="en-US" dirty="0"/>
              <a:t>(UDC)</a:t>
            </a:r>
          </a:p>
        </p:txBody>
      </p:sp>
      <p:sp>
        <p:nvSpPr>
          <p:cNvPr id="8" name="Rectangle 7"/>
          <p:cNvSpPr/>
          <p:nvPr/>
        </p:nvSpPr>
        <p:spPr>
          <a:xfrm>
            <a:off x="462116" y="2697924"/>
            <a:ext cx="4142157" cy="75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Your local Coast Guard Exchange</a:t>
            </a:r>
            <a:br>
              <a:rPr lang="en-US" dirty="0" smtClean="0"/>
            </a:br>
            <a:r>
              <a:rPr lang="en-US" dirty="0" smtClean="0"/>
              <a:t>(CGEX)</a:t>
            </a:r>
            <a:endParaRPr lang="en-US" dirty="0"/>
          </a:p>
        </p:txBody>
      </p:sp>
      <p:sp>
        <p:nvSpPr>
          <p:cNvPr id="9" name="Rectangle 8"/>
          <p:cNvSpPr/>
          <p:nvPr/>
        </p:nvSpPr>
        <p:spPr>
          <a:xfrm>
            <a:off x="462116" y="3524021"/>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Auxiliary Center </a:t>
            </a:r>
            <a:br>
              <a:rPr lang="en-US" dirty="0"/>
            </a:br>
            <a:r>
              <a:rPr lang="en-US" dirty="0"/>
              <a:t>(AUXCEN/Shop Auxiliary)</a:t>
            </a:r>
          </a:p>
        </p:txBody>
      </p:sp>
      <p:sp>
        <p:nvSpPr>
          <p:cNvPr id="10" name="Rectangle 9"/>
          <p:cNvSpPr/>
          <p:nvPr/>
        </p:nvSpPr>
        <p:spPr>
          <a:xfrm>
            <a:off x="462116" y="4350118"/>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Installation Lucky Bags</a:t>
            </a:r>
          </a:p>
        </p:txBody>
      </p:sp>
      <p:sp>
        <p:nvSpPr>
          <p:cNvPr id="11" name="Rectangle 10"/>
          <p:cNvSpPr/>
          <p:nvPr/>
        </p:nvSpPr>
        <p:spPr>
          <a:xfrm>
            <a:off x="462116" y="517621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USCGA Used Uniform </a:t>
            </a:r>
            <a:r>
              <a:rPr lang="en-US" dirty="0" smtClean="0"/>
              <a:t>Exchange</a:t>
            </a:r>
            <a:endParaRPr lang="en-US" dirty="0"/>
          </a:p>
        </p:txBody>
      </p:sp>
      <p:sp>
        <p:nvSpPr>
          <p:cNvPr id="5" name="Rectangle 4"/>
          <p:cNvSpPr/>
          <p:nvPr/>
        </p:nvSpPr>
        <p:spPr>
          <a:xfrm>
            <a:off x="4604273" y="1622323"/>
            <a:ext cx="7125611" cy="455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a:r>
              <a:rPr lang="en-US" sz="2000" dirty="0" smtClean="0">
                <a:solidFill>
                  <a:schemeClr val="accent2"/>
                </a:solidFill>
              </a:rPr>
              <a:t>How:</a:t>
            </a:r>
          </a:p>
          <a:p>
            <a:pPr marL="515938" indent="-285750">
              <a:buFont typeface="Arial" panose="020B0604020202020204" pitchFamily="34" charset="0"/>
              <a:buChar char="•"/>
            </a:pPr>
            <a:r>
              <a:rPr lang="en-US" sz="2000" dirty="0" smtClean="0">
                <a:solidFill>
                  <a:schemeClr val="bg2"/>
                </a:solidFill>
              </a:rPr>
              <a:t>Once you have an ID card you can gain access to the CGEX</a:t>
            </a:r>
          </a:p>
          <a:p>
            <a:pPr marL="515938" indent="-285750">
              <a:buFont typeface="Arial" panose="020B0604020202020204" pitchFamily="34" charset="0"/>
              <a:buChar char="•"/>
            </a:pPr>
            <a:r>
              <a:rPr lang="en-US" sz="2000" dirty="0">
                <a:solidFill>
                  <a:schemeClr val="bg2"/>
                </a:solidFill>
              </a:rPr>
              <a:t>Access for newer members in AP status can be obtained when accompanied by another member</a:t>
            </a:r>
          </a:p>
          <a:p>
            <a:pPr marL="230188"/>
            <a:endParaRPr lang="en-US" sz="2000" dirty="0" smtClean="0">
              <a:solidFill>
                <a:schemeClr val="bg2"/>
              </a:solidFill>
            </a:endParaRPr>
          </a:p>
          <a:p>
            <a:pPr marL="230188"/>
            <a:r>
              <a:rPr lang="en-US" sz="2000" dirty="0" smtClean="0">
                <a:solidFill>
                  <a:schemeClr val="accent2"/>
                </a:solidFill>
              </a:rPr>
              <a:t>Items available:</a:t>
            </a:r>
            <a:endParaRPr lang="en-US" sz="2000" dirty="0" smtClean="0">
              <a:solidFill>
                <a:schemeClr val="bg2"/>
              </a:solidFill>
            </a:endParaRPr>
          </a:p>
          <a:p>
            <a:pPr marL="515938" indent="-285750">
              <a:buFont typeface="Arial" panose="020B0604020202020204" pitchFamily="34" charset="0"/>
              <a:buChar char="•"/>
            </a:pPr>
            <a:r>
              <a:rPr lang="en-US" sz="2000" dirty="0" smtClean="0">
                <a:solidFill>
                  <a:schemeClr val="bg2"/>
                </a:solidFill>
              </a:rPr>
              <a:t>Tropical Blue, Service Dress Blue &amp; ODU uniforms</a:t>
            </a:r>
          </a:p>
          <a:p>
            <a:pPr marL="515938" indent="-285750">
              <a:buFont typeface="Arial" panose="020B0604020202020204" pitchFamily="34" charset="0"/>
              <a:buChar char="•"/>
            </a:pPr>
            <a:r>
              <a:rPr lang="en-US" sz="2000" dirty="0">
                <a:solidFill>
                  <a:schemeClr val="bg2"/>
                </a:solidFill>
              </a:rPr>
              <a:t>Combination, Garrison, and ball  caps</a:t>
            </a:r>
          </a:p>
          <a:p>
            <a:pPr marL="515938" indent="-285750">
              <a:buFont typeface="Arial" panose="020B0604020202020204" pitchFamily="34" charset="0"/>
              <a:buChar char="•"/>
            </a:pPr>
            <a:r>
              <a:rPr lang="en-US" sz="2000" dirty="0">
                <a:solidFill>
                  <a:schemeClr val="bg2"/>
                </a:solidFill>
              </a:rPr>
              <a:t>Shoes and </a:t>
            </a:r>
            <a:r>
              <a:rPr lang="en-US" sz="2000" dirty="0" smtClean="0">
                <a:solidFill>
                  <a:schemeClr val="bg2"/>
                </a:solidFill>
              </a:rPr>
              <a:t>boots</a:t>
            </a:r>
            <a:endParaRPr lang="en-US" sz="2000" dirty="0">
              <a:solidFill>
                <a:schemeClr val="bg2"/>
              </a:solidFill>
            </a:endParaRPr>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70</a:t>
            </a:fld>
            <a:endParaRPr lang="en-US"/>
          </a:p>
        </p:txBody>
      </p:sp>
    </p:spTree>
    <p:extLst>
      <p:ext uri="{BB962C8B-B14F-4D97-AF65-F5344CB8AC3E}">
        <p14:creationId xmlns:p14="http://schemas.microsoft.com/office/powerpoint/2010/main" val="190893717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Where to buy uniform and uniform items</a:t>
            </a:r>
            <a:endParaRPr lang="en-US" dirty="0"/>
          </a:p>
        </p:txBody>
      </p:sp>
      <p:sp>
        <p:nvSpPr>
          <p:cNvPr id="7" name="Rectangle 6"/>
          <p:cNvSpPr/>
          <p:nvPr/>
        </p:nvSpPr>
        <p:spPr>
          <a:xfrm>
            <a:off x="462116" y="1871827"/>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Uniform Distribution Center</a:t>
            </a:r>
            <a:br>
              <a:rPr lang="en-US" dirty="0"/>
            </a:br>
            <a:r>
              <a:rPr lang="en-US" dirty="0"/>
              <a:t>(UDC)</a:t>
            </a:r>
          </a:p>
        </p:txBody>
      </p:sp>
      <p:sp>
        <p:nvSpPr>
          <p:cNvPr id="8" name="Rectangle 7"/>
          <p:cNvSpPr/>
          <p:nvPr/>
        </p:nvSpPr>
        <p:spPr>
          <a:xfrm>
            <a:off x="462116" y="269792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Your local Coast Guard Exchange</a:t>
            </a:r>
            <a:br>
              <a:rPr lang="en-US" dirty="0"/>
            </a:br>
            <a:r>
              <a:rPr lang="en-US" dirty="0"/>
              <a:t>(CGEX)</a:t>
            </a:r>
          </a:p>
        </p:txBody>
      </p:sp>
      <p:sp>
        <p:nvSpPr>
          <p:cNvPr id="9" name="Rectangle 8"/>
          <p:cNvSpPr/>
          <p:nvPr/>
        </p:nvSpPr>
        <p:spPr>
          <a:xfrm>
            <a:off x="462116" y="3524021"/>
            <a:ext cx="4142157" cy="75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USCG Auxiliary Center </a:t>
            </a:r>
            <a:br>
              <a:rPr lang="en-US" dirty="0" smtClean="0"/>
            </a:br>
            <a:r>
              <a:rPr lang="en-US" dirty="0" smtClean="0"/>
              <a:t>(AUXCEN/Shop Auxiliary)</a:t>
            </a:r>
            <a:endParaRPr lang="en-US" dirty="0"/>
          </a:p>
        </p:txBody>
      </p:sp>
      <p:sp>
        <p:nvSpPr>
          <p:cNvPr id="10" name="Rectangle 9"/>
          <p:cNvSpPr/>
          <p:nvPr/>
        </p:nvSpPr>
        <p:spPr>
          <a:xfrm>
            <a:off x="462116" y="4350118"/>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Installation Lucky Bags</a:t>
            </a:r>
          </a:p>
        </p:txBody>
      </p:sp>
      <p:sp>
        <p:nvSpPr>
          <p:cNvPr id="11" name="Rectangle 10"/>
          <p:cNvSpPr/>
          <p:nvPr/>
        </p:nvSpPr>
        <p:spPr>
          <a:xfrm>
            <a:off x="462116" y="517621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USCGA Used Uniform </a:t>
            </a:r>
            <a:r>
              <a:rPr lang="en-US" dirty="0" smtClean="0"/>
              <a:t>Exchange</a:t>
            </a:r>
            <a:endParaRPr lang="en-US" dirty="0"/>
          </a:p>
        </p:txBody>
      </p:sp>
      <p:sp>
        <p:nvSpPr>
          <p:cNvPr id="5" name="Rectangle 4"/>
          <p:cNvSpPr/>
          <p:nvPr/>
        </p:nvSpPr>
        <p:spPr>
          <a:xfrm>
            <a:off x="4604273" y="1622323"/>
            <a:ext cx="7125611" cy="455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a:r>
              <a:rPr lang="en-US" sz="2000" dirty="0" smtClean="0">
                <a:solidFill>
                  <a:schemeClr val="accent2"/>
                </a:solidFill>
              </a:rPr>
              <a:t>How:</a:t>
            </a:r>
          </a:p>
          <a:p>
            <a:pPr marL="515938" indent="-285750">
              <a:buFont typeface="Arial" panose="020B0604020202020204" pitchFamily="34" charset="0"/>
              <a:buChar char="•"/>
            </a:pPr>
            <a:r>
              <a:rPr lang="en-US" sz="2000" dirty="0" smtClean="0">
                <a:solidFill>
                  <a:schemeClr val="bg2"/>
                </a:solidFill>
                <a:hlinkClick r:id="rId2"/>
              </a:rPr>
              <a:t>http://www.shopauxiliary.com</a:t>
            </a:r>
            <a:endParaRPr lang="en-US" sz="2000" dirty="0" smtClean="0">
              <a:solidFill>
                <a:schemeClr val="bg2"/>
              </a:solidFill>
            </a:endParaRPr>
          </a:p>
          <a:p>
            <a:pPr marL="515938" indent="-285750">
              <a:buFont typeface="Arial" panose="020B0604020202020204" pitchFamily="34" charset="0"/>
              <a:buChar char="•"/>
            </a:pPr>
            <a:r>
              <a:rPr lang="en-US" sz="2000" dirty="0" smtClean="0">
                <a:solidFill>
                  <a:schemeClr val="bg2"/>
                </a:solidFill>
              </a:rPr>
              <a:t>Click on “District Online Members Store”</a:t>
            </a:r>
          </a:p>
          <a:p>
            <a:pPr marL="230188"/>
            <a:endParaRPr lang="en-US" sz="2000" dirty="0" smtClean="0">
              <a:solidFill>
                <a:schemeClr val="bg2"/>
              </a:solidFill>
            </a:endParaRPr>
          </a:p>
          <a:p>
            <a:pPr marL="230188"/>
            <a:r>
              <a:rPr lang="en-US" sz="2000" dirty="0" smtClean="0">
                <a:solidFill>
                  <a:schemeClr val="accent2"/>
                </a:solidFill>
              </a:rPr>
              <a:t>Items available:</a:t>
            </a:r>
          </a:p>
          <a:p>
            <a:pPr marL="515938" indent="-285750">
              <a:buFont typeface="Arial" panose="020B0604020202020204" pitchFamily="34" charset="0"/>
              <a:buChar char="•"/>
            </a:pPr>
            <a:r>
              <a:rPr lang="en-US" sz="2000" dirty="0">
                <a:solidFill>
                  <a:schemeClr val="bg2"/>
                </a:solidFill>
              </a:rPr>
              <a:t>Shoulder boards</a:t>
            </a:r>
          </a:p>
          <a:p>
            <a:pPr marL="515938" indent="-285750">
              <a:buFont typeface="Arial" panose="020B0604020202020204" pitchFamily="34" charset="0"/>
              <a:buChar char="•"/>
            </a:pPr>
            <a:r>
              <a:rPr lang="en-US" sz="2000" dirty="0">
                <a:solidFill>
                  <a:schemeClr val="bg2"/>
                </a:solidFill>
              </a:rPr>
              <a:t>Name tags </a:t>
            </a:r>
          </a:p>
          <a:p>
            <a:pPr marL="515938" indent="-285750">
              <a:buFont typeface="Arial" panose="020B0604020202020204" pitchFamily="34" charset="0"/>
              <a:buChar char="•"/>
            </a:pPr>
            <a:r>
              <a:rPr lang="en-US" sz="2000" dirty="0">
                <a:solidFill>
                  <a:schemeClr val="bg2"/>
                </a:solidFill>
              </a:rPr>
              <a:t>Officer devices</a:t>
            </a:r>
          </a:p>
          <a:p>
            <a:pPr marL="515938" indent="-285750">
              <a:buFont typeface="Arial" panose="020B0604020202020204" pitchFamily="34" charset="0"/>
              <a:buChar char="•"/>
            </a:pPr>
            <a:r>
              <a:rPr lang="en-US" sz="2000" dirty="0">
                <a:solidFill>
                  <a:schemeClr val="bg2"/>
                </a:solidFill>
              </a:rPr>
              <a:t>Qualification insignia</a:t>
            </a:r>
          </a:p>
          <a:p>
            <a:pPr marL="515938" indent="-285750">
              <a:buFont typeface="Arial" panose="020B0604020202020204" pitchFamily="34" charset="0"/>
              <a:buChar char="•"/>
            </a:pPr>
            <a:r>
              <a:rPr lang="en-US" sz="2000" dirty="0">
                <a:solidFill>
                  <a:schemeClr val="bg2"/>
                </a:solidFill>
              </a:rPr>
              <a:t>Sleeve lacing</a:t>
            </a:r>
          </a:p>
          <a:p>
            <a:pPr marL="515938" indent="-285750">
              <a:buFont typeface="Arial" panose="020B0604020202020204" pitchFamily="34" charset="0"/>
              <a:buChar char="•"/>
            </a:pPr>
            <a:r>
              <a:rPr lang="en-US" sz="2000" dirty="0">
                <a:solidFill>
                  <a:schemeClr val="bg2"/>
                </a:solidFill>
              </a:rPr>
              <a:t>And much more</a:t>
            </a:r>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71</a:t>
            </a:fld>
            <a:endParaRPr lang="en-US"/>
          </a:p>
        </p:txBody>
      </p:sp>
    </p:spTree>
    <p:extLst>
      <p:ext uri="{BB962C8B-B14F-4D97-AF65-F5344CB8AC3E}">
        <p14:creationId xmlns:p14="http://schemas.microsoft.com/office/powerpoint/2010/main" val="2719985016"/>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Where to buy uniform and uniform items</a:t>
            </a:r>
            <a:endParaRPr lang="en-US" dirty="0"/>
          </a:p>
        </p:txBody>
      </p:sp>
      <p:sp>
        <p:nvSpPr>
          <p:cNvPr id="7" name="Rectangle 6"/>
          <p:cNvSpPr/>
          <p:nvPr/>
        </p:nvSpPr>
        <p:spPr>
          <a:xfrm>
            <a:off x="462116" y="1871827"/>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Uniform Distribution Center</a:t>
            </a:r>
            <a:br>
              <a:rPr lang="en-US" dirty="0"/>
            </a:br>
            <a:r>
              <a:rPr lang="en-US" dirty="0"/>
              <a:t>(UDC)</a:t>
            </a:r>
          </a:p>
        </p:txBody>
      </p:sp>
      <p:sp>
        <p:nvSpPr>
          <p:cNvPr id="8" name="Rectangle 7"/>
          <p:cNvSpPr/>
          <p:nvPr/>
        </p:nvSpPr>
        <p:spPr>
          <a:xfrm>
            <a:off x="462116" y="269792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Your local Coast Guard Exchange</a:t>
            </a:r>
            <a:br>
              <a:rPr lang="en-US" dirty="0"/>
            </a:br>
            <a:r>
              <a:rPr lang="en-US" dirty="0"/>
              <a:t>(CGEX)</a:t>
            </a:r>
          </a:p>
        </p:txBody>
      </p:sp>
      <p:sp>
        <p:nvSpPr>
          <p:cNvPr id="9" name="Rectangle 8"/>
          <p:cNvSpPr/>
          <p:nvPr/>
        </p:nvSpPr>
        <p:spPr>
          <a:xfrm>
            <a:off x="462116" y="3524021"/>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Auxiliary Center </a:t>
            </a:r>
            <a:br>
              <a:rPr lang="en-US" dirty="0"/>
            </a:br>
            <a:r>
              <a:rPr lang="en-US" dirty="0"/>
              <a:t>(AUXCEN/Shop Auxiliary)</a:t>
            </a:r>
          </a:p>
        </p:txBody>
      </p:sp>
      <p:sp>
        <p:nvSpPr>
          <p:cNvPr id="10" name="Rectangle 9"/>
          <p:cNvSpPr/>
          <p:nvPr/>
        </p:nvSpPr>
        <p:spPr>
          <a:xfrm>
            <a:off x="462116" y="4350118"/>
            <a:ext cx="4142157" cy="75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Installation Lucky Bags</a:t>
            </a:r>
          </a:p>
        </p:txBody>
      </p:sp>
      <p:sp>
        <p:nvSpPr>
          <p:cNvPr id="11" name="Rectangle 10"/>
          <p:cNvSpPr/>
          <p:nvPr/>
        </p:nvSpPr>
        <p:spPr>
          <a:xfrm>
            <a:off x="462116" y="517621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USCGA Used Uniform </a:t>
            </a:r>
            <a:r>
              <a:rPr lang="en-US" dirty="0" smtClean="0"/>
              <a:t>Exchange</a:t>
            </a:r>
            <a:endParaRPr lang="en-US" dirty="0"/>
          </a:p>
        </p:txBody>
      </p:sp>
      <p:sp>
        <p:nvSpPr>
          <p:cNvPr id="5" name="Rectangle 4"/>
          <p:cNvSpPr/>
          <p:nvPr/>
        </p:nvSpPr>
        <p:spPr>
          <a:xfrm>
            <a:off x="4604273" y="1622323"/>
            <a:ext cx="7125611" cy="455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a:r>
              <a:rPr lang="en-US" sz="2000" dirty="0" smtClean="0">
                <a:solidFill>
                  <a:schemeClr val="accent2"/>
                </a:solidFill>
              </a:rPr>
              <a:t>How:</a:t>
            </a:r>
          </a:p>
          <a:p>
            <a:pPr marL="515938" indent="-285750">
              <a:buFont typeface="Arial" panose="020B0604020202020204" pitchFamily="34" charset="0"/>
              <a:buChar char="•"/>
            </a:pPr>
            <a:r>
              <a:rPr lang="en-US" sz="2000" dirty="0" smtClean="0">
                <a:solidFill>
                  <a:schemeClr val="bg2"/>
                </a:solidFill>
              </a:rPr>
              <a:t>Talk to your FSO-HR</a:t>
            </a:r>
          </a:p>
          <a:p>
            <a:pPr marL="230188"/>
            <a:endParaRPr lang="en-US" sz="2000" dirty="0" smtClean="0">
              <a:solidFill>
                <a:schemeClr val="bg2"/>
              </a:solidFill>
            </a:endParaRPr>
          </a:p>
          <a:p>
            <a:pPr marL="230188"/>
            <a:r>
              <a:rPr lang="en-US" sz="2000" dirty="0" smtClean="0">
                <a:solidFill>
                  <a:schemeClr val="accent2"/>
                </a:solidFill>
              </a:rPr>
              <a:t>Items available:</a:t>
            </a:r>
          </a:p>
          <a:p>
            <a:pPr marL="515938" indent="-285750">
              <a:buFont typeface="Arial" panose="020B0604020202020204" pitchFamily="34" charset="0"/>
              <a:buChar char="•"/>
            </a:pPr>
            <a:r>
              <a:rPr lang="en-US" sz="2000" dirty="0" smtClean="0">
                <a:solidFill>
                  <a:schemeClr val="bg2"/>
                </a:solidFill>
              </a:rPr>
              <a:t>Depends upon the local stock</a:t>
            </a:r>
          </a:p>
          <a:p>
            <a:pPr marL="515938" indent="-285750">
              <a:buFont typeface="Arial" panose="020B0604020202020204" pitchFamily="34" charset="0"/>
              <a:buChar char="•"/>
            </a:pPr>
            <a:endParaRPr lang="en-US" sz="2000" dirty="0">
              <a:solidFill>
                <a:schemeClr val="bg2"/>
              </a:solidFill>
            </a:endParaRPr>
          </a:p>
          <a:p>
            <a:pPr marL="230188"/>
            <a:r>
              <a:rPr lang="en-US" sz="2000" dirty="0" smtClean="0">
                <a:solidFill>
                  <a:schemeClr val="accent2"/>
                </a:solidFill>
              </a:rPr>
              <a:t>Member service:</a:t>
            </a:r>
          </a:p>
          <a:p>
            <a:pPr marL="515938" indent="-285750">
              <a:buFont typeface="Arial" panose="020B0604020202020204" pitchFamily="34" charset="0"/>
              <a:buChar char="•"/>
            </a:pPr>
            <a:r>
              <a:rPr lang="en-US" sz="2000" dirty="0">
                <a:solidFill>
                  <a:schemeClr val="bg2"/>
                </a:solidFill>
              </a:rPr>
              <a:t>If your local area or USCG installation does not operate or maintain a lucky bag, consider the possibility of starting one</a:t>
            </a:r>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72</a:t>
            </a:fld>
            <a:endParaRPr lang="en-US"/>
          </a:p>
        </p:txBody>
      </p:sp>
    </p:spTree>
    <p:extLst>
      <p:ext uri="{BB962C8B-B14F-4D97-AF65-F5344CB8AC3E}">
        <p14:creationId xmlns:p14="http://schemas.microsoft.com/office/powerpoint/2010/main" val="297642181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Where to buy uniform and uniform items</a:t>
            </a:r>
            <a:endParaRPr lang="en-US" dirty="0"/>
          </a:p>
        </p:txBody>
      </p:sp>
      <p:sp>
        <p:nvSpPr>
          <p:cNvPr id="7" name="Rectangle 6"/>
          <p:cNvSpPr/>
          <p:nvPr/>
        </p:nvSpPr>
        <p:spPr>
          <a:xfrm>
            <a:off x="462116" y="1871827"/>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Uniform Distribution Center</a:t>
            </a:r>
            <a:br>
              <a:rPr lang="en-US" dirty="0"/>
            </a:br>
            <a:r>
              <a:rPr lang="en-US" dirty="0"/>
              <a:t>(UDC)</a:t>
            </a:r>
          </a:p>
        </p:txBody>
      </p:sp>
      <p:sp>
        <p:nvSpPr>
          <p:cNvPr id="8" name="Rectangle 7"/>
          <p:cNvSpPr/>
          <p:nvPr/>
        </p:nvSpPr>
        <p:spPr>
          <a:xfrm>
            <a:off x="462116" y="2697924"/>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Your local Coast Guard Exchange</a:t>
            </a:r>
            <a:br>
              <a:rPr lang="en-US" dirty="0"/>
            </a:br>
            <a:r>
              <a:rPr lang="en-US" dirty="0"/>
              <a:t>(CGEX)</a:t>
            </a:r>
          </a:p>
        </p:txBody>
      </p:sp>
      <p:sp>
        <p:nvSpPr>
          <p:cNvPr id="9" name="Rectangle 8"/>
          <p:cNvSpPr/>
          <p:nvPr/>
        </p:nvSpPr>
        <p:spPr>
          <a:xfrm>
            <a:off x="462116" y="3524021"/>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Auxiliary Center </a:t>
            </a:r>
            <a:br>
              <a:rPr lang="en-US" dirty="0"/>
            </a:br>
            <a:r>
              <a:rPr lang="en-US" dirty="0"/>
              <a:t>(AUXCEN/Shop Auxiliary)</a:t>
            </a:r>
          </a:p>
        </p:txBody>
      </p:sp>
      <p:sp>
        <p:nvSpPr>
          <p:cNvPr id="10" name="Rectangle 9"/>
          <p:cNvSpPr/>
          <p:nvPr/>
        </p:nvSpPr>
        <p:spPr>
          <a:xfrm>
            <a:off x="462116" y="4350118"/>
            <a:ext cx="4142157" cy="7512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 Installation Lucky Bags</a:t>
            </a:r>
          </a:p>
        </p:txBody>
      </p:sp>
      <p:sp>
        <p:nvSpPr>
          <p:cNvPr id="11" name="Rectangle 10"/>
          <p:cNvSpPr/>
          <p:nvPr/>
        </p:nvSpPr>
        <p:spPr>
          <a:xfrm>
            <a:off x="462116" y="5176214"/>
            <a:ext cx="4142157" cy="751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USCGA Used Uniform </a:t>
            </a:r>
            <a:r>
              <a:rPr lang="en-US" dirty="0" smtClean="0"/>
              <a:t>Exchange</a:t>
            </a:r>
            <a:endParaRPr lang="en-US" dirty="0"/>
          </a:p>
        </p:txBody>
      </p:sp>
      <p:sp>
        <p:nvSpPr>
          <p:cNvPr id="5" name="Rectangle 4"/>
          <p:cNvSpPr/>
          <p:nvPr/>
        </p:nvSpPr>
        <p:spPr>
          <a:xfrm>
            <a:off x="4604273" y="1622323"/>
            <a:ext cx="7125611" cy="455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5938" indent="-285750">
              <a:buFont typeface="Arial" panose="020B0604020202020204" pitchFamily="34" charset="0"/>
              <a:buChar char="•"/>
            </a:pPr>
            <a:r>
              <a:rPr lang="en-US" sz="2000" dirty="0">
                <a:solidFill>
                  <a:srgbClr val="FF0000"/>
                </a:solidFill>
              </a:rPr>
              <a:t>How:</a:t>
            </a:r>
          </a:p>
          <a:p>
            <a:pPr marL="973138" lvl="1" indent="-285750">
              <a:buFont typeface="Arial" panose="020B0604020202020204" pitchFamily="34" charset="0"/>
              <a:buChar char="•"/>
            </a:pPr>
            <a:r>
              <a:rPr lang="en-US" sz="2000" dirty="0">
                <a:solidFill>
                  <a:schemeClr val="bg2"/>
                </a:solidFill>
                <a:hlinkClick r:id="rId2"/>
              </a:rPr>
              <a:t>http://</a:t>
            </a:r>
            <a:r>
              <a:rPr lang="en-US" sz="2000" dirty="0" smtClean="0">
                <a:solidFill>
                  <a:schemeClr val="bg2"/>
                </a:solidFill>
                <a:hlinkClick r:id="rId2"/>
              </a:rPr>
              <a:t>www.trlmo.com/cgaux8wr/pws/uue.htm</a:t>
            </a:r>
            <a:endParaRPr lang="en-US" sz="2000" dirty="0" smtClean="0">
              <a:solidFill>
                <a:schemeClr val="bg2"/>
              </a:solidFill>
            </a:endParaRPr>
          </a:p>
          <a:p>
            <a:pPr marL="515938" indent="-285750">
              <a:buFont typeface="Arial" panose="020B0604020202020204" pitchFamily="34" charset="0"/>
              <a:buChar char="•"/>
            </a:pPr>
            <a:r>
              <a:rPr lang="en-US" sz="2000" dirty="0" smtClean="0">
                <a:solidFill>
                  <a:srgbClr val="FF0000"/>
                </a:solidFill>
              </a:rPr>
              <a:t>Items Available:</a:t>
            </a:r>
            <a:endParaRPr lang="en-US" sz="2000" dirty="0">
              <a:solidFill>
                <a:srgbClr val="FF0000"/>
              </a:solidFill>
            </a:endParaRPr>
          </a:p>
          <a:p>
            <a:pPr marL="973138" lvl="1" indent="-285750">
              <a:buFont typeface="Arial" panose="020B0604020202020204" pitchFamily="34" charset="0"/>
              <a:buChar char="•"/>
            </a:pPr>
            <a:r>
              <a:rPr lang="en-US" sz="2000" dirty="0">
                <a:solidFill>
                  <a:schemeClr val="bg2"/>
                </a:solidFill>
              </a:rPr>
              <a:t>Dependent upon changing </a:t>
            </a:r>
            <a:r>
              <a:rPr lang="en-US" sz="2000" dirty="0" smtClean="0">
                <a:solidFill>
                  <a:schemeClr val="bg2"/>
                </a:solidFill>
              </a:rPr>
              <a:t>availability</a:t>
            </a:r>
            <a:endParaRPr lang="en-US" sz="2000" dirty="0">
              <a:solidFill>
                <a:schemeClr val="bg2"/>
              </a:solidFill>
            </a:endParaRPr>
          </a:p>
        </p:txBody>
      </p:sp>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73</a:t>
            </a:fld>
            <a:endParaRPr lang="en-US"/>
          </a:p>
        </p:txBody>
      </p:sp>
    </p:spTree>
    <p:extLst>
      <p:ext uri="{BB962C8B-B14F-4D97-AF65-F5344CB8AC3E}">
        <p14:creationId xmlns:p14="http://schemas.microsoft.com/office/powerpoint/2010/main" val="222284008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dirty="0" smtClean="0"/>
              <a:t>Ask Your Flotilla Commander</a:t>
            </a:r>
            <a:endParaRPr lang="en-US" altLang="en-US" dirty="0"/>
          </a:p>
        </p:txBody>
      </p:sp>
      <p:sp>
        <p:nvSpPr>
          <p:cNvPr id="69634" name="Content Placeholder 2"/>
          <p:cNvSpPr>
            <a:spLocks noGrp="1"/>
          </p:cNvSpPr>
          <p:nvPr>
            <p:ph idx="1"/>
          </p:nvPr>
        </p:nvSpPr>
        <p:spPr/>
        <p:txBody>
          <a:bodyPr>
            <a:normAutofit/>
          </a:bodyPr>
          <a:lstStyle/>
          <a:p>
            <a:r>
              <a:rPr lang="en-US" altLang="en-US" sz="3200" dirty="0"/>
              <a:t>It is highly recommended that New Members of the Coast Guard Auxiliary speak with their Flotilla Commander first about procuring either the Tropical Blue and/or Operational Dress Uniform, as these will be appropriate for a majority of USCGAUX </a:t>
            </a:r>
            <a:r>
              <a:rPr lang="en-US" altLang="en-US" sz="3200" dirty="0" smtClean="0"/>
              <a:t>activities.</a:t>
            </a:r>
            <a:endParaRPr lang="en-US" altLang="en-US" sz="3200" dirty="0"/>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74</a:t>
            </a:fld>
            <a:endParaRPr lang="en-US"/>
          </a:p>
        </p:txBody>
      </p:sp>
    </p:spTree>
    <p:extLst>
      <p:ext uri="{BB962C8B-B14F-4D97-AF65-F5344CB8AC3E}">
        <p14:creationId xmlns:p14="http://schemas.microsoft.com/office/powerpoint/2010/main" val="292550044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Presentation Contributors</a:t>
            </a:r>
          </a:p>
        </p:txBody>
      </p:sp>
      <p:sp>
        <p:nvSpPr>
          <p:cNvPr id="9218" name="Subtitle 9"/>
          <p:cNvSpPr>
            <a:spLocks noGrp="1"/>
          </p:cNvSpPr>
          <p:nvPr>
            <p:ph idx="1"/>
          </p:nvPr>
        </p:nvSpPr>
        <p:spPr/>
        <p:txBody>
          <a:bodyPr>
            <a:normAutofit fontScale="92500" lnSpcReduction="20000"/>
          </a:bodyPr>
          <a:lstStyle/>
          <a:p>
            <a:r>
              <a:rPr lang="en-US" altLang="en-US" sz="2000" dirty="0"/>
              <a:t>Todd </a:t>
            </a:r>
            <a:r>
              <a:rPr lang="en-US" altLang="en-US" sz="2000" dirty="0" err="1"/>
              <a:t>Monis</a:t>
            </a:r>
            <a:r>
              <a:rPr lang="en-US" altLang="en-US" sz="2000" dirty="0"/>
              <a:t>, Division Chief - Uniforms</a:t>
            </a:r>
          </a:p>
          <a:p>
            <a:r>
              <a:rPr lang="en-US" altLang="en-US" sz="2000" dirty="0"/>
              <a:t>COMO E. Lee Ward, Branch Chief - Uniform Division (Atlantic East)</a:t>
            </a:r>
          </a:p>
          <a:p>
            <a:r>
              <a:rPr lang="en-US" altLang="en-US" sz="2000" dirty="0"/>
              <a:t>William D. Strawn, Branch Chief - Uniform Division (Atlantic West)</a:t>
            </a:r>
          </a:p>
          <a:p>
            <a:r>
              <a:rPr lang="en-US" altLang="en-US" sz="2000" dirty="0"/>
              <a:t>Brett C. Bigelow, Branch Chief - Uniform Division (Pacific)</a:t>
            </a:r>
          </a:p>
          <a:p>
            <a:r>
              <a:rPr lang="en-US" altLang="en-US" sz="2000" dirty="0" smtClean="0"/>
              <a:t>Clinton </a:t>
            </a:r>
            <a:r>
              <a:rPr lang="en-US" altLang="en-US" sz="2000" dirty="0"/>
              <a:t>J. Wells, Division Chief - Support Services</a:t>
            </a:r>
          </a:p>
          <a:p>
            <a:r>
              <a:rPr lang="en-US" altLang="en-US" sz="2000" dirty="0"/>
              <a:t>Phillip B. </a:t>
            </a:r>
            <a:r>
              <a:rPr lang="en-US" altLang="en-US" sz="2000" dirty="0" err="1"/>
              <a:t>Horlings</a:t>
            </a:r>
            <a:r>
              <a:rPr lang="en-US" altLang="en-US" sz="2000" dirty="0"/>
              <a:t>, Branch Chief - Media</a:t>
            </a:r>
          </a:p>
          <a:p>
            <a:r>
              <a:rPr lang="en-US" altLang="en-US" sz="2000" dirty="0"/>
              <a:t>Andrew Hahn </a:t>
            </a:r>
            <a:r>
              <a:rPr lang="en-US" altLang="en-US" sz="2000" dirty="0" err="1"/>
              <a:t>Winz</a:t>
            </a:r>
            <a:r>
              <a:rPr lang="en-US" altLang="en-US" sz="2000" dirty="0"/>
              <a:t>, Branch Chief </a:t>
            </a:r>
            <a:r>
              <a:rPr lang="en-US" altLang="en-US" sz="2000" dirty="0" smtClean="0"/>
              <a:t>- Web</a:t>
            </a:r>
          </a:p>
          <a:p>
            <a:r>
              <a:rPr lang="en-US" altLang="en-US" sz="2000" dirty="0" smtClean="0"/>
              <a:t>Pat Hickey, Deputy Director, Human Resources Directorate</a:t>
            </a:r>
          </a:p>
          <a:p>
            <a:r>
              <a:rPr lang="en-US" altLang="en-US" sz="2000" dirty="0" smtClean="0"/>
              <a:t>Robert Holm, </a:t>
            </a:r>
            <a:r>
              <a:rPr lang="en-US" altLang="en-US" sz="2000" dirty="0"/>
              <a:t>Deputy Director, </a:t>
            </a:r>
            <a:r>
              <a:rPr lang="en-US" altLang="en-US" sz="2000" dirty="0" smtClean="0"/>
              <a:t>Training </a:t>
            </a:r>
            <a:r>
              <a:rPr lang="en-US" altLang="en-US" sz="2000" dirty="0"/>
              <a:t>Directorate </a:t>
            </a:r>
            <a:endParaRPr lang="en-US" altLang="en-US" sz="2000" dirty="0" smtClean="0"/>
          </a:p>
          <a:p>
            <a:r>
              <a:rPr lang="en-US" altLang="en-US" sz="2000" dirty="0" smtClean="0"/>
              <a:t>Ralph Tomlinson, Director</a:t>
            </a:r>
            <a:r>
              <a:rPr lang="en-US" altLang="en-US" sz="2000" dirty="0"/>
              <a:t>, Training Directorate </a:t>
            </a:r>
          </a:p>
          <a:p>
            <a:r>
              <a:rPr lang="en-US" altLang="en-US" sz="2000" dirty="0" smtClean="0"/>
              <a:t>COMO Robert </a:t>
            </a:r>
            <a:r>
              <a:rPr lang="en-US" altLang="en-US" sz="2000" dirty="0" err="1" smtClean="0"/>
              <a:t>Smekta</a:t>
            </a:r>
            <a:r>
              <a:rPr lang="en-US" altLang="en-US" sz="2000" dirty="0" smtClean="0"/>
              <a:t>, Director, Human </a:t>
            </a:r>
            <a:r>
              <a:rPr lang="en-US" altLang="en-US" sz="2000" dirty="0"/>
              <a:t>Resources Directorate </a:t>
            </a:r>
            <a:endParaRPr lang="en-US" altLang="en-US" sz="2000" dirty="0" smtClean="0"/>
          </a:p>
          <a:p>
            <a:r>
              <a:rPr lang="en-US" altLang="en-US" sz="2000" dirty="0" smtClean="0"/>
              <a:t>COMO </a:t>
            </a:r>
            <a:r>
              <a:rPr lang="en-US" altLang="en-US" sz="2000" dirty="0"/>
              <a:t>Daren Lewis, Assistant National </a:t>
            </a:r>
            <a:r>
              <a:rPr lang="en-US" altLang="en-US" sz="2000" dirty="0" smtClean="0"/>
              <a:t>Commodore - IT</a:t>
            </a:r>
          </a:p>
          <a:p>
            <a:r>
              <a:rPr lang="en-US" altLang="en-US" sz="2000" dirty="0" smtClean="0"/>
              <a:t>COMO Dale Fajardo, </a:t>
            </a:r>
            <a:r>
              <a:rPr lang="en-US" altLang="en-US" sz="2000" dirty="0"/>
              <a:t>Assistant National </a:t>
            </a:r>
            <a:r>
              <a:rPr lang="en-US" altLang="en-US" sz="2000" dirty="0" smtClean="0"/>
              <a:t>Commodore - FORCECOM</a:t>
            </a:r>
          </a:p>
          <a:p>
            <a:endParaRPr lang="en-US" altLang="en-US" sz="2000" b="1" dirty="0"/>
          </a:p>
          <a:p>
            <a:endParaRPr lang="en-US" altLang="en-US" sz="2000" b="1" dirty="0" smtClean="0"/>
          </a:p>
          <a:p>
            <a:endParaRPr lang="en-US" altLang="en-US" sz="2000" dirty="0" smtClean="0"/>
          </a:p>
          <a:p>
            <a:endParaRPr lang="en-US" altLang="en-US" sz="2000" dirty="0" smtClean="0"/>
          </a:p>
          <a:p>
            <a:endParaRPr lang="en-US" altLang="en-US" sz="2000" dirty="0" smtClean="0"/>
          </a:p>
          <a:p>
            <a:endParaRPr lang="en-US" altLang="en-US" sz="2000" dirty="0" smtClean="0"/>
          </a:p>
        </p:txBody>
      </p:sp>
      <p:sp>
        <p:nvSpPr>
          <p:cNvPr id="3" name="Footer Placeholder 2"/>
          <p:cNvSpPr>
            <a:spLocks noGrp="1"/>
          </p:cNvSpPr>
          <p:nvPr>
            <p:ph type="ftr" sz="quarter" idx="11"/>
          </p:nvPr>
        </p:nvSpPr>
        <p:spPr/>
        <p:txBody>
          <a:bodyPr/>
          <a:lstStyle/>
          <a:p>
            <a:r>
              <a:rPr lang="en-US" dirty="0" smtClean="0"/>
              <a:t>Reviewed</a:t>
            </a:r>
            <a:r>
              <a:rPr lang="en-US" dirty="0"/>
              <a:t>, </a:t>
            </a:r>
            <a:r>
              <a:rPr lang="en-US" dirty="0" smtClean="0"/>
              <a:t>DIR-T USCGAUX</a:t>
            </a:r>
            <a:endParaRPr lang="en-US" dirty="0"/>
          </a:p>
        </p:txBody>
      </p:sp>
      <p:sp>
        <p:nvSpPr>
          <p:cNvPr id="4" name="Slide Number Placeholder 3"/>
          <p:cNvSpPr>
            <a:spLocks noGrp="1"/>
          </p:cNvSpPr>
          <p:nvPr>
            <p:ph type="sldNum" sz="quarter" idx="12"/>
          </p:nvPr>
        </p:nvSpPr>
        <p:spPr/>
        <p:txBody>
          <a:bodyPr/>
          <a:lstStyle/>
          <a:p>
            <a:fld id="{A896850E-5992-4409-8B77-041EE7980E8C}" type="slidenum">
              <a:rPr lang="en-US" smtClean="0"/>
              <a:pPr/>
              <a:t>75</a:t>
            </a:fld>
            <a:endParaRPr lang="en-US"/>
          </a:p>
        </p:txBody>
      </p:sp>
    </p:spTree>
    <p:extLst>
      <p:ext uri="{BB962C8B-B14F-4D97-AF65-F5344CB8AC3E}">
        <p14:creationId xmlns:p14="http://schemas.microsoft.com/office/powerpoint/2010/main" val="20649281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Garrison Cap Wear Changes</a:t>
            </a:r>
          </a:p>
        </p:txBody>
      </p:sp>
      <p:sp>
        <p:nvSpPr>
          <p:cNvPr id="3" name="Content Placeholder 2"/>
          <p:cNvSpPr>
            <a:spLocks noGrp="1"/>
          </p:cNvSpPr>
          <p:nvPr>
            <p:ph idx="1"/>
          </p:nvPr>
        </p:nvSpPr>
        <p:spPr/>
        <p:txBody>
          <a:bodyPr/>
          <a:lstStyle/>
          <a:p>
            <a:r>
              <a:rPr lang="en-US" dirty="0"/>
              <a:t>The Garrison Cap may be worn optionally with the Service Dress Blue (SDB) uniform unless the Combination Cap is otherwise prescribed</a:t>
            </a:r>
          </a:p>
          <a:p>
            <a:r>
              <a:rPr lang="en-US" dirty="0"/>
              <a:t>The Combination Cap remains the preferred cover for wear with the SDB, especially for outdoor or formal ceremonies where the cover is integral to the uniform</a:t>
            </a:r>
          </a:p>
          <a:p>
            <a:r>
              <a:rPr lang="en-US" dirty="0"/>
              <a:t>Commands may prescribe when the Combination Cap is required</a:t>
            </a:r>
          </a:p>
          <a:p>
            <a:r>
              <a:rPr lang="en-US" dirty="0"/>
              <a:t>The wear of the Garrison Cap allows for greater flexibility during travel and transiting between indoor and outdoor spaces</a:t>
            </a:r>
          </a:p>
        </p:txBody>
      </p:sp>
      <p:sp>
        <p:nvSpPr>
          <p:cNvPr id="4" name="Footer Placeholder 3"/>
          <p:cNvSpPr>
            <a:spLocks noGrp="1"/>
          </p:cNvSpPr>
          <p:nvPr>
            <p:ph type="ftr" sz="quarter" idx="11"/>
          </p:nvPr>
        </p:nvSpPr>
        <p:spPr/>
        <p:txBody>
          <a:bodyPr/>
          <a:lstStyle/>
          <a:p>
            <a:r>
              <a:rPr lang="en-US" dirty="0" smtClean="0"/>
              <a:t>Reviewed</a:t>
            </a:r>
            <a:r>
              <a:rPr lang="en-US" dirty="0"/>
              <a:t>, DIR-T USCGAUX</a:t>
            </a:r>
          </a:p>
        </p:txBody>
      </p:sp>
      <p:sp>
        <p:nvSpPr>
          <p:cNvPr id="5" name="Slide Number Placeholder 4"/>
          <p:cNvSpPr>
            <a:spLocks noGrp="1"/>
          </p:cNvSpPr>
          <p:nvPr>
            <p:ph type="sldNum" sz="quarter" idx="12"/>
          </p:nvPr>
        </p:nvSpPr>
        <p:spPr/>
        <p:txBody>
          <a:bodyPr/>
          <a:lstStyle/>
          <a:p>
            <a:fld id="{A896850E-5992-4409-8B77-041EE7980E8C}" type="slidenum">
              <a:rPr lang="en-US" smtClean="0"/>
              <a:pPr/>
              <a:t>8</a:t>
            </a:fld>
            <a:endParaRPr lang="en-US"/>
          </a:p>
        </p:txBody>
      </p:sp>
    </p:spTree>
    <p:extLst>
      <p:ext uri="{BB962C8B-B14F-4D97-AF65-F5344CB8AC3E}">
        <p14:creationId xmlns:p14="http://schemas.microsoft.com/office/powerpoint/2010/main" val="1062924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Detailed Changes to Garrison Cap wear</a:t>
            </a:r>
            <a:endParaRPr lang="en-US" dirty="0"/>
          </a:p>
        </p:txBody>
      </p:sp>
      <p:pic>
        <p:nvPicPr>
          <p:cNvPr id="12290" name="Picture 2" descr="\\vmware-host\Shared Folders\Hubble On My Mac\Dropbox\ActionUpload\Uniforms 11DEC2014\05_UBChange_GC.pn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389188" y="1493838"/>
            <a:ext cx="7413625" cy="493871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Reviewed</a:t>
            </a:r>
            <a:r>
              <a:rPr lang="en-US" dirty="0"/>
              <a:t>, DIR-T USCGAUX</a:t>
            </a:r>
          </a:p>
        </p:txBody>
      </p:sp>
      <p:sp>
        <p:nvSpPr>
          <p:cNvPr id="3" name="Slide Number Placeholder 2"/>
          <p:cNvSpPr>
            <a:spLocks noGrp="1"/>
          </p:cNvSpPr>
          <p:nvPr>
            <p:ph type="sldNum" sz="quarter" idx="12"/>
          </p:nvPr>
        </p:nvSpPr>
        <p:spPr/>
        <p:txBody>
          <a:bodyPr/>
          <a:lstStyle/>
          <a:p>
            <a:fld id="{A896850E-5992-4409-8B77-041EE7980E8C}" type="slidenum">
              <a:rPr lang="en-US" smtClean="0"/>
              <a:pPr/>
              <a:t>9</a:t>
            </a:fld>
            <a:endParaRPr lang="en-US"/>
          </a:p>
        </p:txBody>
      </p:sp>
    </p:spTree>
    <p:extLst>
      <p:ext uri="{BB962C8B-B14F-4D97-AF65-F5344CB8AC3E}">
        <p14:creationId xmlns:p14="http://schemas.microsoft.com/office/powerpoint/2010/main" val="7947569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2F66"/>
      </a:dk1>
      <a:lt1>
        <a:sysClr val="window" lastClr="FFFFFF"/>
      </a:lt1>
      <a:dk2>
        <a:srgbClr val="014694"/>
      </a:dk2>
      <a:lt2>
        <a:srgbClr val="3A3838"/>
      </a:lt2>
      <a:accent1>
        <a:srgbClr val="002F66"/>
      </a:accent1>
      <a:accent2>
        <a:srgbClr val="EB3A45"/>
      </a:accent2>
      <a:accent3>
        <a:srgbClr val="074694"/>
      </a:accent3>
      <a:accent4>
        <a:srgbClr val="EBD41D"/>
      </a:accent4>
      <a:accent5>
        <a:srgbClr val="3F3F3F"/>
      </a:accent5>
      <a:accent6>
        <a:srgbClr val="BFBFB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3554</Words>
  <Application>Microsoft Office PowerPoint</Application>
  <PresentationFormat>Custom</PresentationFormat>
  <Paragraphs>501</Paragraphs>
  <Slides>75</Slides>
  <Notes>3</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Coast Guard Auxiliary Uniforms</vt:lpstr>
      <vt:lpstr>Topics</vt:lpstr>
      <vt:lpstr>Uniform Standards</vt:lpstr>
      <vt:lpstr>Uniform Standards</vt:lpstr>
      <vt:lpstr>Uniform Board 46 Changes December 2014</vt:lpstr>
      <vt:lpstr>Foul Weather Parka Wear Changes</vt:lpstr>
      <vt:lpstr>Detailed Changes to Foul Weather Parka Wear</vt:lpstr>
      <vt:lpstr>Garrison Cap Wear Changes</vt:lpstr>
      <vt:lpstr>Detailed Changes to Garrison Cap wear</vt:lpstr>
      <vt:lpstr>Common Uniforms</vt:lpstr>
      <vt:lpstr>PowerPoint Presentation</vt:lpstr>
      <vt:lpstr>PowerPoint Presentation</vt:lpstr>
      <vt:lpstr>How to wear the U.S. Coast Guard Auxiliary uniform </vt:lpstr>
      <vt:lpstr>PowerPoint Presentation</vt:lpstr>
      <vt:lpstr>PowerPoint Presentation</vt:lpstr>
      <vt:lpstr>Service Dress Blue (SDB) - Men</vt:lpstr>
      <vt:lpstr>Service Dress Blue (SDB) - Women</vt:lpstr>
      <vt:lpstr>PowerPoint Presentation</vt:lpstr>
      <vt:lpstr>Tropical Blue</vt:lpstr>
      <vt:lpstr>PowerPoint Presentation</vt:lpstr>
      <vt:lpstr>Winter Dress Blue</vt:lpstr>
      <vt:lpstr>PowerPoint Presentation</vt:lpstr>
      <vt:lpstr>Operational Dress Uniform (ODU)</vt:lpstr>
      <vt:lpstr>Operational Dress Uniform (ODU)</vt:lpstr>
      <vt:lpstr>Operational Dress Uniform (ODU)</vt:lpstr>
      <vt:lpstr>Operational Dress Uniform (ODU)</vt:lpstr>
      <vt:lpstr>ODU Member and Office Devices</vt:lpstr>
      <vt:lpstr>ODU Outerwear</vt:lpstr>
      <vt:lpstr>Foul Weather Parka Devices </vt:lpstr>
      <vt:lpstr>Dinner Dress Blue Uniform</vt:lpstr>
      <vt:lpstr>Dinner Dress Blue Uniform</vt:lpstr>
      <vt:lpstr>Dinner Dress Blue Jacket Uniform</vt:lpstr>
      <vt:lpstr>Dinner Dress Blue Jacket Uniform</vt:lpstr>
      <vt:lpstr>Dinner Dress White Jacket Uniform  </vt:lpstr>
      <vt:lpstr>Dinner Dress White Jacket Uniform</vt:lpstr>
      <vt:lpstr>Ribbons, Name Tags, Devices, &amp; Insignia</vt:lpstr>
      <vt:lpstr>Left Side of Uniform</vt:lpstr>
      <vt:lpstr>Right Side of Uniform</vt:lpstr>
      <vt:lpstr>Ribbons Have an Order</vt:lpstr>
      <vt:lpstr>Coast Guard Auxiliary Covers</vt:lpstr>
      <vt:lpstr>Which Cover to Wear</vt:lpstr>
      <vt:lpstr>Combination Cap</vt:lpstr>
      <vt:lpstr>Garrison Cap</vt:lpstr>
      <vt:lpstr>Garrison Cap</vt:lpstr>
      <vt:lpstr>PowerPoint Presentation</vt:lpstr>
      <vt:lpstr>ODU Ball Cap</vt:lpstr>
      <vt:lpstr>Cap devices</vt:lpstr>
      <vt:lpstr>Shoulder Boards</vt:lpstr>
      <vt:lpstr>PowerPoint Presentation</vt:lpstr>
      <vt:lpstr>PowerPoint Presentation</vt:lpstr>
      <vt:lpstr>A few items have left and right elements</vt:lpstr>
      <vt:lpstr>Outerwear Devices  Windbreaker, Trench Coat, Reefer Coat, and Bridge Coat use large devices</vt:lpstr>
      <vt:lpstr>Blue Blazer Uniform</vt:lpstr>
      <vt:lpstr>Blue Blazer Uniform</vt:lpstr>
      <vt:lpstr>PowerPoint Presentation</vt:lpstr>
      <vt:lpstr>Vessel Examiner (VE) Polo Shirt</vt:lpstr>
      <vt:lpstr>  Auxiliary Operations Polo Shirt</vt:lpstr>
      <vt:lpstr>PowerPoint Presentation</vt:lpstr>
      <vt:lpstr>Hot Weather Uniform</vt:lpstr>
      <vt:lpstr>Hot Weather Uniform</vt:lpstr>
      <vt:lpstr>Hot Weather Uniform</vt:lpstr>
      <vt:lpstr>Hot Weather Uniform</vt:lpstr>
      <vt:lpstr>Flight Suits</vt:lpstr>
      <vt:lpstr>Footwear</vt:lpstr>
      <vt:lpstr>Grooming Standards while in Uniform</vt:lpstr>
      <vt:lpstr>Grooming Standards while in Uniform</vt:lpstr>
      <vt:lpstr>Grooming Standards while in Uniform</vt:lpstr>
      <vt:lpstr>Prohibited Wear of Auxiliary Uniform</vt:lpstr>
      <vt:lpstr>Where to buy uniform and uniform items</vt:lpstr>
      <vt:lpstr>Where to buy uniform and uniform items</vt:lpstr>
      <vt:lpstr>Where to buy uniform and uniform items</vt:lpstr>
      <vt:lpstr>Where to buy uniform and uniform items</vt:lpstr>
      <vt:lpstr>Where to buy uniform and uniform items</vt:lpstr>
      <vt:lpstr>Ask Your Flotilla Commander</vt:lpstr>
      <vt:lpstr>Presentation Contributors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Lewis</dc:creator>
  <cp:lastModifiedBy>Winz, Andrew</cp:lastModifiedBy>
  <cp:revision>64</cp:revision>
  <dcterms:created xsi:type="dcterms:W3CDTF">2014-12-14T17:15:44Z</dcterms:created>
  <dcterms:modified xsi:type="dcterms:W3CDTF">2015-08-25T13:57:56Z</dcterms:modified>
</cp:coreProperties>
</file>